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78" r:id="rId2"/>
    <p:sldId id="279" r:id="rId3"/>
    <p:sldId id="258" r:id="rId4"/>
    <p:sldId id="259" r:id="rId5"/>
    <p:sldId id="261" r:id="rId6"/>
    <p:sldId id="280" r:id="rId7"/>
    <p:sldId id="282" r:id="rId8"/>
    <p:sldId id="281" r:id="rId9"/>
    <p:sldId id="267" r:id="rId10"/>
    <p:sldId id="276" r:id="rId11"/>
    <p:sldId id="277" r:id="rId1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AE6"/>
    <a:srgbClr val="99CCFF"/>
    <a:srgbClr val="00ADEA"/>
    <a:srgbClr val="61D6FF"/>
    <a:srgbClr val="0097CC"/>
    <a:srgbClr val="33CCFF"/>
    <a:srgbClr val="57D3FF"/>
    <a:srgbClr val="00CC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64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7FA24-7B05-470D-89A1-9B9F8967FBBA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1F268-F3B0-44A5-8D19-07A42C7F0D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9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11F268-F3B0-44A5-8D19-07A42C7F0D7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899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761"/>
            <a:ext cx="12181332" cy="684123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402080" y="445007"/>
            <a:ext cx="9265920" cy="2586355"/>
          </a:xfrm>
          <a:custGeom>
            <a:avLst/>
            <a:gdLst/>
            <a:ahLst/>
            <a:cxnLst/>
            <a:rect l="l" t="t" r="r" b="b"/>
            <a:pathLst>
              <a:path w="9265920" h="2586355">
                <a:moveTo>
                  <a:pt x="9265920" y="0"/>
                </a:moveTo>
                <a:lnTo>
                  <a:pt x="0" y="0"/>
                </a:lnTo>
                <a:lnTo>
                  <a:pt x="0" y="2586228"/>
                </a:lnTo>
                <a:lnTo>
                  <a:pt x="9265920" y="2586228"/>
                </a:lnTo>
                <a:lnTo>
                  <a:pt x="92659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01620" y="434721"/>
            <a:ext cx="7588758" cy="2494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31313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31313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31313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31313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31313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31313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31313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29589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31313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17472" y="-89458"/>
            <a:ext cx="8957055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31313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2053" y="1733753"/>
            <a:ext cx="10527893" cy="368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674475" y="6471105"/>
            <a:ext cx="231775" cy="188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31313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-742950" ty="0" sx="100000" sy="100000" flip="x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B2797-AD06-4ECB-86B6-6D99081CC83C}"/>
              </a:ext>
            </a:extLst>
          </p:cNvPr>
          <p:cNvSpPr txBox="1"/>
          <p:nvPr/>
        </p:nvSpPr>
        <p:spPr>
          <a:xfrm>
            <a:off x="2057400" y="0"/>
            <a:ext cx="8305800" cy="12131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2700" marR="5080" indent="-3175" algn="ctr">
              <a:lnSpc>
                <a:spcPct val="100000"/>
              </a:lnSpc>
              <a:spcBef>
                <a:spcPts val="100"/>
              </a:spcBef>
              <a:tabLst>
                <a:tab pos="3415665" algn="l"/>
              </a:tabLst>
            </a:pPr>
            <a:r>
              <a:rPr lang="en-GB" sz="3600" spc="-5" dirty="0">
                <a:latin typeface="Arial Black"/>
                <a:cs typeface="Arial Black"/>
              </a:rPr>
              <a:t>Hotel </a:t>
            </a:r>
            <a:r>
              <a:rPr lang="en-GB" sz="3600" spc="5" dirty="0">
                <a:latin typeface="Arial Black"/>
                <a:cs typeface="Arial Black"/>
              </a:rPr>
              <a:t>Reservation </a:t>
            </a:r>
            <a:r>
              <a:rPr lang="en-GB" sz="3600" spc="10" dirty="0">
                <a:latin typeface="Arial Black"/>
                <a:cs typeface="Arial Black"/>
              </a:rPr>
              <a:t>Analysis</a:t>
            </a:r>
            <a:r>
              <a:rPr lang="en-GB" sz="3600" spc="-45" dirty="0">
                <a:latin typeface="Arial Black"/>
                <a:cs typeface="Arial Black"/>
              </a:rPr>
              <a:t> </a:t>
            </a:r>
          </a:p>
          <a:p>
            <a:pPr marL="12700" marR="5080" indent="-3175" algn="ctr">
              <a:lnSpc>
                <a:spcPct val="100000"/>
              </a:lnSpc>
              <a:spcBef>
                <a:spcPts val="100"/>
              </a:spcBef>
              <a:tabLst>
                <a:tab pos="3415665" algn="l"/>
              </a:tabLst>
            </a:pPr>
            <a:r>
              <a:rPr lang="en-GB" sz="3600" spc="-5" dirty="0">
                <a:latin typeface="Arial Black"/>
                <a:cs typeface="Arial Black"/>
              </a:rPr>
              <a:t>SQL</a:t>
            </a:r>
            <a:endParaRPr lang="en-GB" sz="3600" dirty="0">
              <a:latin typeface="Arial Black"/>
              <a:cs typeface="Arial Blac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C87C8-BCAD-4A96-8D1C-3AB02C5CEEF8}"/>
              </a:ext>
            </a:extLst>
          </p:cNvPr>
          <p:cNvSpPr txBox="1"/>
          <p:nvPr/>
        </p:nvSpPr>
        <p:spPr>
          <a:xfrm>
            <a:off x="3200400" y="6130385"/>
            <a:ext cx="5791200" cy="7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GB" sz="1600" dirty="0">
                <a:highlight>
                  <a:srgbClr val="00FFFF"/>
                </a:highlight>
              </a:rPr>
              <a:t>MIP-DA-04 Batch </a:t>
            </a:r>
            <a:endParaRPr lang="en-GB" sz="1600" b="1" spc="-75" dirty="0">
              <a:highlight>
                <a:srgbClr val="00FFFF"/>
              </a:highlight>
              <a:latin typeface="Tahoma"/>
              <a:cs typeface="Tahoma"/>
            </a:endParaRP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GB" sz="2800" b="1" spc="-75" dirty="0">
                <a:highlight>
                  <a:srgbClr val="FFFF00"/>
                </a:highlight>
                <a:latin typeface="Tahoma"/>
                <a:cs typeface="Tahoma"/>
              </a:rPr>
              <a:t>By</a:t>
            </a:r>
            <a:r>
              <a:rPr lang="en-GB" sz="2800" b="1" spc="-40" dirty="0">
                <a:highlight>
                  <a:srgbClr val="FFFF00"/>
                </a:highlight>
                <a:latin typeface="Tahoma"/>
                <a:cs typeface="Tahoma"/>
              </a:rPr>
              <a:t>:</a:t>
            </a:r>
            <a:r>
              <a:rPr lang="en-GB" sz="2800" b="1" spc="-170" dirty="0">
                <a:highlight>
                  <a:srgbClr val="FFFF00"/>
                </a:highlight>
                <a:latin typeface="Tahoma"/>
                <a:cs typeface="Tahoma"/>
              </a:rPr>
              <a:t> </a:t>
            </a:r>
            <a:r>
              <a:rPr lang="en-GB" sz="2800" b="1" spc="-10" dirty="0">
                <a:highlight>
                  <a:srgbClr val="FFFF00"/>
                </a:highlight>
                <a:latin typeface="Tahoma"/>
                <a:cs typeface="Tahoma"/>
              </a:rPr>
              <a:t>A</a:t>
            </a:r>
            <a:r>
              <a:rPr lang="en-GB" sz="2800" b="1" spc="-40" dirty="0">
                <a:highlight>
                  <a:srgbClr val="FFFF00"/>
                </a:highlight>
                <a:latin typeface="Tahoma"/>
                <a:cs typeface="Tahoma"/>
              </a:rPr>
              <a:t>llan </a:t>
            </a:r>
            <a:r>
              <a:rPr lang="en-GB" sz="2800" b="1" spc="-40" dirty="0" err="1">
                <a:highlight>
                  <a:srgbClr val="FFFF00"/>
                </a:highlight>
                <a:latin typeface="Tahoma"/>
                <a:cs typeface="Tahoma"/>
              </a:rPr>
              <a:t>Cheerakunnil</a:t>
            </a:r>
            <a:r>
              <a:rPr lang="en-GB" sz="2800" b="1" spc="-40" dirty="0">
                <a:highlight>
                  <a:srgbClr val="FFFF00"/>
                </a:highlight>
                <a:latin typeface="Tahoma"/>
                <a:cs typeface="Tahoma"/>
              </a:rPr>
              <a:t> Alex</a:t>
            </a:r>
            <a:endParaRPr lang="en-GB" sz="2800" dirty="0">
              <a:highlight>
                <a:srgbClr val="FFFF00"/>
              </a:highlight>
              <a:latin typeface="Tahoma"/>
              <a:cs typeface="Tah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F0B885-28A6-46BF-9AF5-09A0E15DA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597410"/>
            <a:ext cx="744023" cy="615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96832-566F-43F2-97DF-A5067B5DF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177" y="597409"/>
            <a:ext cx="744023" cy="6157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7641DC-BEF7-4EAF-BFD1-1C21D273D767}"/>
              </a:ext>
            </a:extLst>
          </p:cNvPr>
          <p:cNvSpPr txBox="1"/>
          <p:nvPr/>
        </p:nvSpPr>
        <p:spPr>
          <a:xfrm>
            <a:off x="5037934" y="5689040"/>
            <a:ext cx="25908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2700" marR="5080" indent="-3175" algn="ctr">
              <a:lnSpc>
                <a:spcPct val="100000"/>
              </a:lnSpc>
              <a:spcBef>
                <a:spcPts val="100"/>
              </a:spcBef>
              <a:tabLst>
                <a:tab pos="3415665" algn="l"/>
              </a:tabLst>
            </a:pPr>
            <a:r>
              <a:rPr lang="en-GB" sz="2400" b="1" spc="-5" dirty="0">
                <a:solidFill>
                  <a:srgbClr val="00AAE6"/>
                </a:solidFill>
                <a:latin typeface="Arial Black"/>
                <a:cs typeface="Arial Black"/>
              </a:rPr>
              <a:t>MENTOR</a:t>
            </a:r>
            <a:r>
              <a:rPr lang="en-GB" sz="2400" b="1" spc="-5" dirty="0">
                <a:solidFill>
                  <a:srgbClr val="99CCFF"/>
                </a:solidFill>
                <a:latin typeface="Arial Black"/>
                <a:cs typeface="Arial Black"/>
              </a:rPr>
              <a:t>NESS</a:t>
            </a:r>
            <a:endParaRPr lang="en-GB" sz="2400" b="1" dirty="0">
              <a:solidFill>
                <a:srgbClr val="99CCFF"/>
              </a:solidFill>
              <a:latin typeface="Arial Black"/>
              <a:cs typeface="Arial Black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EE921-EAD3-4397-995F-8A1DFC326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5689040"/>
            <a:ext cx="55784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5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8713" y="69595"/>
            <a:ext cx="56915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chemeClr val="bg1"/>
                </a:solidFill>
              </a:rPr>
              <a:t>R</a:t>
            </a:r>
            <a:r>
              <a:rPr dirty="0">
                <a:solidFill>
                  <a:schemeClr val="bg1"/>
                </a:solidFill>
              </a:rPr>
              <a:t>ecomm</a:t>
            </a:r>
            <a:r>
              <a:rPr spc="5" dirty="0">
                <a:solidFill>
                  <a:schemeClr val="bg1"/>
                </a:solidFill>
              </a:rPr>
              <a:t>e</a:t>
            </a:r>
            <a:r>
              <a:rPr dirty="0">
                <a:solidFill>
                  <a:schemeClr val="bg1"/>
                </a:solidFill>
              </a:rPr>
              <a:t>nd</a:t>
            </a:r>
            <a:r>
              <a:rPr spc="-70" dirty="0">
                <a:solidFill>
                  <a:schemeClr val="bg1"/>
                </a:solidFill>
              </a:rPr>
              <a:t>a</a:t>
            </a:r>
            <a:r>
              <a:rPr dirty="0">
                <a:solidFill>
                  <a:schemeClr val="bg1"/>
                </a:solidFill>
              </a:rPr>
              <a:t>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54380" y="1363980"/>
            <a:ext cx="937260" cy="935990"/>
            <a:chOff x="754380" y="1363980"/>
            <a:chExt cx="937260" cy="935990"/>
          </a:xfrm>
        </p:grpSpPr>
        <p:sp>
          <p:nvSpPr>
            <p:cNvPr id="4" name="object 4"/>
            <p:cNvSpPr/>
            <p:nvPr/>
          </p:nvSpPr>
          <p:spPr>
            <a:xfrm>
              <a:off x="754380" y="1363980"/>
              <a:ext cx="937260" cy="935990"/>
            </a:xfrm>
            <a:custGeom>
              <a:avLst/>
              <a:gdLst/>
              <a:ahLst/>
              <a:cxnLst/>
              <a:rect l="l" t="t" r="r" b="b"/>
              <a:pathLst>
                <a:path w="937260" h="935989">
                  <a:moveTo>
                    <a:pt x="468630" y="0"/>
                  </a:moveTo>
                  <a:lnTo>
                    <a:pt x="420715" y="2415"/>
                  </a:lnTo>
                  <a:lnTo>
                    <a:pt x="374185" y="9503"/>
                  </a:lnTo>
                  <a:lnTo>
                    <a:pt x="329275" y="21030"/>
                  </a:lnTo>
                  <a:lnTo>
                    <a:pt x="286219" y="36760"/>
                  </a:lnTo>
                  <a:lnTo>
                    <a:pt x="245254" y="56459"/>
                  </a:lnTo>
                  <a:lnTo>
                    <a:pt x="206616" y="79891"/>
                  </a:lnTo>
                  <a:lnTo>
                    <a:pt x="170539" y="106822"/>
                  </a:lnTo>
                  <a:lnTo>
                    <a:pt x="137260" y="137017"/>
                  </a:lnTo>
                  <a:lnTo>
                    <a:pt x="107013" y="170240"/>
                  </a:lnTo>
                  <a:lnTo>
                    <a:pt x="80035" y="206257"/>
                  </a:lnTo>
                  <a:lnTo>
                    <a:pt x="56561" y="244832"/>
                  </a:lnTo>
                  <a:lnTo>
                    <a:pt x="36827" y="285732"/>
                  </a:lnTo>
                  <a:lnTo>
                    <a:pt x="21069" y="328720"/>
                  </a:lnTo>
                  <a:lnTo>
                    <a:pt x="9521" y="373562"/>
                  </a:lnTo>
                  <a:lnTo>
                    <a:pt x="2419" y="420023"/>
                  </a:lnTo>
                  <a:lnTo>
                    <a:pt x="0" y="467868"/>
                  </a:lnTo>
                  <a:lnTo>
                    <a:pt x="2419" y="515712"/>
                  </a:lnTo>
                  <a:lnTo>
                    <a:pt x="9521" y="562173"/>
                  </a:lnTo>
                  <a:lnTo>
                    <a:pt x="21069" y="607015"/>
                  </a:lnTo>
                  <a:lnTo>
                    <a:pt x="36827" y="650003"/>
                  </a:lnTo>
                  <a:lnTo>
                    <a:pt x="56561" y="690903"/>
                  </a:lnTo>
                  <a:lnTo>
                    <a:pt x="80035" y="729478"/>
                  </a:lnTo>
                  <a:lnTo>
                    <a:pt x="107013" y="765495"/>
                  </a:lnTo>
                  <a:lnTo>
                    <a:pt x="137260" y="798718"/>
                  </a:lnTo>
                  <a:lnTo>
                    <a:pt x="170539" y="828913"/>
                  </a:lnTo>
                  <a:lnTo>
                    <a:pt x="206616" y="855844"/>
                  </a:lnTo>
                  <a:lnTo>
                    <a:pt x="245254" y="879276"/>
                  </a:lnTo>
                  <a:lnTo>
                    <a:pt x="286219" y="898975"/>
                  </a:lnTo>
                  <a:lnTo>
                    <a:pt x="329275" y="914705"/>
                  </a:lnTo>
                  <a:lnTo>
                    <a:pt x="374185" y="926232"/>
                  </a:lnTo>
                  <a:lnTo>
                    <a:pt x="420715" y="933320"/>
                  </a:lnTo>
                  <a:lnTo>
                    <a:pt x="468630" y="935736"/>
                  </a:lnTo>
                  <a:lnTo>
                    <a:pt x="516546" y="933320"/>
                  </a:lnTo>
                  <a:lnTo>
                    <a:pt x="563077" y="926232"/>
                  </a:lnTo>
                  <a:lnTo>
                    <a:pt x="607989" y="914705"/>
                  </a:lnTo>
                  <a:lnTo>
                    <a:pt x="651045" y="898975"/>
                  </a:lnTo>
                  <a:lnTo>
                    <a:pt x="692010" y="879276"/>
                  </a:lnTo>
                  <a:lnTo>
                    <a:pt x="730649" y="855844"/>
                  </a:lnTo>
                  <a:lnTo>
                    <a:pt x="766725" y="828913"/>
                  </a:lnTo>
                  <a:lnTo>
                    <a:pt x="800004" y="798718"/>
                  </a:lnTo>
                  <a:lnTo>
                    <a:pt x="830250" y="765495"/>
                  </a:lnTo>
                  <a:lnTo>
                    <a:pt x="857227" y="729478"/>
                  </a:lnTo>
                  <a:lnTo>
                    <a:pt x="880700" y="690903"/>
                  </a:lnTo>
                  <a:lnTo>
                    <a:pt x="900433" y="650003"/>
                  </a:lnTo>
                  <a:lnTo>
                    <a:pt x="916192" y="607015"/>
                  </a:lnTo>
                  <a:lnTo>
                    <a:pt x="927739" y="562173"/>
                  </a:lnTo>
                  <a:lnTo>
                    <a:pt x="934840" y="515712"/>
                  </a:lnTo>
                  <a:lnTo>
                    <a:pt x="937259" y="467868"/>
                  </a:lnTo>
                  <a:lnTo>
                    <a:pt x="934840" y="420023"/>
                  </a:lnTo>
                  <a:lnTo>
                    <a:pt x="927739" y="373562"/>
                  </a:lnTo>
                  <a:lnTo>
                    <a:pt x="916192" y="328720"/>
                  </a:lnTo>
                  <a:lnTo>
                    <a:pt x="900433" y="285732"/>
                  </a:lnTo>
                  <a:lnTo>
                    <a:pt x="880700" y="244832"/>
                  </a:lnTo>
                  <a:lnTo>
                    <a:pt x="857227" y="206257"/>
                  </a:lnTo>
                  <a:lnTo>
                    <a:pt x="830250" y="170240"/>
                  </a:lnTo>
                  <a:lnTo>
                    <a:pt x="800004" y="137017"/>
                  </a:lnTo>
                  <a:lnTo>
                    <a:pt x="766725" y="106822"/>
                  </a:lnTo>
                  <a:lnTo>
                    <a:pt x="730649" y="79891"/>
                  </a:lnTo>
                  <a:lnTo>
                    <a:pt x="692010" y="56459"/>
                  </a:lnTo>
                  <a:lnTo>
                    <a:pt x="651045" y="36760"/>
                  </a:lnTo>
                  <a:lnTo>
                    <a:pt x="607989" y="21030"/>
                  </a:lnTo>
                  <a:lnTo>
                    <a:pt x="563077" y="9503"/>
                  </a:lnTo>
                  <a:lnTo>
                    <a:pt x="516546" y="2415"/>
                  </a:lnTo>
                  <a:lnTo>
                    <a:pt x="468630" y="0"/>
                  </a:lnTo>
                  <a:close/>
                </a:path>
              </a:pathLst>
            </a:custGeom>
            <a:solidFill>
              <a:srgbClr val="D091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66177" y="1722208"/>
              <a:ext cx="221615" cy="267335"/>
            </a:xfrm>
            <a:custGeom>
              <a:avLst/>
              <a:gdLst/>
              <a:ahLst/>
              <a:cxnLst/>
              <a:rect l="l" t="t" r="r" b="b"/>
              <a:pathLst>
                <a:path w="221615" h="267335">
                  <a:moveTo>
                    <a:pt x="188036" y="32156"/>
                  </a:moveTo>
                  <a:lnTo>
                    <a:pt x="110591" y="0"/>
                  </a:lnTo>
                  <a:lnTo>
                    <a:pt x="0" y="267233"/>
                  </a:lnTo>
                  <a:lnTo>
                    <a:pt x="98983" y="168262"/>
                  </a:lnTo>
                  <a:lnTo>
                    <a:pt x="82042" y="127355"/>
                  </a:lnTo>
                  <a:lnTo>
                    <a:pt x="162001" y="94996"/>
                  </a:lnTo>
                  <a:lnTo>
                    <a:pt x="188036" y="32156"/>
                  </a:lnTo>
                  <a:close/>
                </a:path>
                <a:path w="221615" h="267335">
                  <a:moveTo>
                    <a:pt x="221322" y="45910"/>
                  </a:moveTo>
                  <a:lnTo>
                    <a:pt x="198374" y="36398"/>
                  </a:lnTo>
                  <a:lnTo>
                    <a:pt x="175399" y="91833"/>
                  </a:lnTo>
                  <a:lnTo>
                    <a:pt x="221322" y="459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963" y="1613700"/>
              <a:ext cx="188827" cy="141597"/>
            </a:xfrm>
            <a:prstGeom prst="rect">
              <a:avLst/>
            </a:prstGeom>
          </p:spPr>
        </p:pic>
      </p:grpSp>
      <p:sp useBgFill="1">
        <p:nvSpPr>
          <p:cNvPr id="7" name="object 7"/>
          <p:cNvSpPr txBox="1"/>
          <p:nvPr/>
        </p:nvSpPr>
        <p:spPr>
          <a:xfrm>
            <a:off x="1880107" y="1034541"/>
            <a:ext cx="2224405" cy="154813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ct val="91000"/>
              </a:lnSpc>
              <a:spcBef>
                <a:spcPts val="295"/>
              </a:spcBef>
            </a:pPr>
            <a:r>
              <a:rPr sz="1800" b="1" spc="-30" dirty="0">
                <a:solidFill>
                  <a:schemeClr val="accent6"/>
                </a:solidFill>
                <a:latin typeface="Tahoma"/>
                <a:cs typeface="Tahoma"/>
              </a:rPr>
              <a:t>Boost </a:t>
            </a:r>
            <a:r>
              <a:rPr sz="1800" b="1" spc="-45" dirty="0">
                <a:solidFill>
                  <a:schemeClr val="accent6"/>
                </a:solidFill>
                <a:latin typeface="Tahoma"/>
                <a:cs typeface="Tahoma"/>
              </a:rPr>
              <a:t>Direct </a:t>
            </a:r>
            <a:r>
              <a:rPr sz="1800" b="1" spc="-40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b="1" spc="-20" dirty="0">
                <a:solidFill>
                  <a:schemeClr val="accent6"/>
                </a:solidFill>
                <a:latin typeface="Tahoma"/>
                <a:cs typeface="Tahoma"/>
              </a:rPr>
              <a:t>Bookings: </a:t>
            </a:r>
            <a:r>
              <a:rPr sz="1800" spc="45" dirty="0">
                <a:solidFill>
                  <a:schemeClr val="accent6"/>
                </a:solidFill>
                <a:latin typeface="Tahoma"/>
                <a:cs typeface="Tahoma"/>
              </a:rPr>
              <a:t>Create </a:t>
            </a:r>
            <a:r>
              <a:rPr sz="1800" spc="50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chemeClr val="accent6"/>
                </a:solidFill>
                <a:latin typeface="Tahoma"/>
                <a:cs typeface="Tahoma"/>
              </a:rPr>
              <a:t>l</a:t>
            </a:r>
            <a:r>
              <a:rPr sz="1800" spc="120" dirty="0">
                <a:solidFill>
                  <a:schemeClr val="accent6"/>
                </a:solidFill>
                <a:latin typeface="Tahoma"/>
                <a:cs typeface="Tahoma"/>
              </a:rPr>
              <a:t>o</a:t>
            </a:r>
            <a:r>
              <a:rPr sz="1800" spc="-5" dirty="0">
                <a:solidFill>
                  <a:schemeClr val="accent6"/>
                </a:solidFill>
                <a:latin typeface="Tahoma"/>
                <a:cs typeface="Tahoma"/>
              </a:rPr>
              <a:t>yalty</a:t>
            </a:r>
            <a:r>
              <a:rPr sz="1800" spc="-114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135" dirty="0">
                <a:solidFill>
                  <a:schemeClr val="accent6"/>
                </a:solidFill>
                <a:latin typeface="Tahoma"/>
                <a:cs typeface="Tahoma"/>
              </a:rPr>
              <a:t>p</a:t>
            </a:r>
            <a:r>
              <a:rPr sz="1800" spc="-45" dirty="0">
                <a:solidFill>
                  <a:schemeClr val="accent6"/>
                </a:solidFill>
                <a:latin typeface="Tahoma"/>
                <a:cs typeface="Tahoma"/>
              </a:rPr>
              <a:t>r</a:t>
            </a:r>
            <a:r>
              <a:rPr sz="1800" spc="130" dirty="0">
                <a:solidFill>
                  <a:schemeClr val="accent6"/>
                </a:solidFill>
                <a:latin typeface="Tahoma"/>
                <a:cs typeface="Tahoma"/>
              </a:rPr>
              <a:t>o</a:t>
            </a:r>
            <a:r>
              <a:rPr sz="1800" spc="135" dirty="0">
                <a:solidFill>
                  <a:schemeClr val="accent6"/>
                </a:solidFill>
                <a:latin typeface="Tahoma"/>
                <a:cs typeface="Tahoma"/>
              </a:rPr>
              <a:t>g</a:t>
            </a:r>
            <a:r>
              <a:rPr sz="1800" spc="-30" dirty="0">
                <a:solidFill>
                  <a:schemeClr val="accent6"/>
                </a:solidFill>
                <a:latin typeface="Tahoma"/>
                <a:cs typeface="Tahoma"/>
              </a:rPr>
              <a:t>r</a:t>
            </a:r>
            <a:r>
              <a:rPr sz="1800" spc="30" dirty="0">
                <a:solidFill>
                  <a:schemeClr val="accent6"/>
                </a:solidFill>
                <a:latin typeface="Tahoma"/>
                <a:cs typeface="Tahoma"/>
              </a:rPr>
              <a:t>a</a:t>
            </a:r>
            <a:r>
              <a:rPr sz="1800" spc="45" dirty="0">
                <a:solidFill>
                  <a:schemeClr val="accent6"/>
                </a:solidFill>
                <a:latin typeface="Tahoma"/>
                <a:cs typeface="Tahoma"/>
              </a:rPr>
              <a:t>m</a:t>
            </a:r>
            <a:r>
              <a:rPr sz="1800" spc="-5" dirty="0">
                <a:solidFill>
                  <a:schemeClr val="accent6"/>
                </a:solidFill>
                <a:latin typeface="Tahoma"/>
                <a:cs typeface="Tahoma"/>
              </a:rPr>
              <a:t>s</a:t>
            </a:r>
            <a:r>
              <a:rPr sz="1800" spc="-114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chemeClr val="accent6"/>
                </a:solidFill>
                <a:latin typeface="Tahoma"/>
                <a:cs typeface="Tahoma"/>
              </a:rPr>
              <a:t>and  </a:t>
            </a:r>
            <a:r>
              <a:rPr sz="1800" spc="55" dirty="0">
                <a:solidFill>
                  <a:schemeClr val="accent6"/>
                </a:solidFill>
                <a:latin typeface="Tahoma"/>
                <a:cs typeface="Tahoma"/>
              </a:rPr>
              <a:t>special </a:t>
            </a:r>
            <a:r>
              <a:rPr sz="1800" spc="10" dirty="0">
                <a:solidFill>
                  <a:schemeClr val="accent6"/>
                </a:solidFill>
                <a:latin typeface="Tahoma"/>
                <a:cs typeface="Tahoma"/>
              </a:rPr>
              <a:t>offers </a:t>
            </a:r>
            <a:r>
              <a:rPr sz="1800" spc="45" dirty="0">
                <a:solidFill>
                  <a:schemeClr val="accent6"/>
                </a:solidFill>
                <a:latin typeface="Tahoma"/>
                <a:cs typeface="Tahoma"/>
              </a:rPr>
              <a:t>to </a:t>
            </a:r>
            <a:r>
              <a:rPr sz="1800" spc="60" dirty="0">
                <a:solidFill>
                  <a:schemeClr val="accent6"/>
                </a:solidFill>
                <a:latin typeface="Tahoma"/>
                <a:cs typeface="Tahoma"/>
              </a:rPr>
              <a:t>get </a:t>
            </a:r>
            <a:r>
              <a:rPr sz="1800" spc="65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chemeClr val="accent6"/>
                </a:solidFill>
                <a:latin typeface="Tahoma"/>
                <a:cs typeface="Tahoma"/>
              </a:rPr>
              <a:t>more </a:t>
            </a:r>
            <a:r>
              <a:rPr sz="1800" spc="40" dirty="0">
                <a:solidFill>
                  <a:schemeClr val="accent6"/>
                </a:solidFill>
                <a:latin typeface="Tahoma"/>
                <a:cs typeface="Tahoma"/>
              </a:rPr>
              <a:t>direct </a:t>
            </a:r>
            <a:r>
              <a:rPr sz="1800" spc="45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chemeClr val="accent6"/>
                </a:solidFill>
                <a:latin typeface="Tahoma"/>
                <a:cs typeface="Tahoma"/>
              </a:rPr>
              <a:t>bookings</a:t>
            </a:r>
            <a:r>
              <a:rPr sz="1600" spc="60" dirty="0">
                <a:solidFill>
                  <a:schemeClr val="accent6"/>
                </a:solidFill>
                <a:latin typeface="Tahoma"/>
                <a:cs typeface="Tahoma"/>
              </a:rPr>
              <a:t>.</a:t>
            </a:r>
            <a:endParaRPr sz="1600" dirty="0">
              <a:solidFill>
                <a:schemeClr val="accent6"/>
              </a:solidFill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485132" y="1363980"/>
            <a:ext cx="935990" cy="935990"/>
            <a:chOff x="4485132" y="1363980"/>
            <a:chExt cx="935990" cy="935990"/>
          </a:xfrm>
        </p:grpSpPr>
        <p:sp>
          <p:nvSpPr>
            <p:cNvPr id="9" name="object 9"/>
            <p:cNvSpPr/>
            <p:nvPr/>
          </p:nvSpPr>
          <p:spPr>
            <a:xfrm>
              <a:off x="4485132" y="1363980"/>
              <a:ext cx="935990" cy="935990"/>
            </a:xfrm>
            <a:custGeom>
              <a:avLst/>
              <a:gdLst/>
              <a:ahLst/>
              <a:cxnLst/>
              <a:rect l="l" t="t" r="r" b="b"/>
              <a:pathLst>
                <a:path w="935989" h="935989">
                  <a:moveTo>
                    <a:pt x="467867" y="0"/>
                  </a:moveTo>
                  <a:lnTo>
                    <a:pt x="420023" y="2415"/>
                  </a:lnTo>
                  <a:lnTo>
                    <a:pt x="373562" y="9503"/>
                  </a:lnTo>
                  <a:lnTo>
                    <a:pt x="328720" y="21030"/>
                  </a:lnTo>
                  <a:lnTo>
                    <a:pt x="285732" y="36760"/>
                  </a:lnTo>
                  <a:lnTo>
                    <a:pt x="244832" y="56459"/>
                  </a:lnTo>
                  <a:lnTo>
                    <a:pt x="206257" y="79891"/>
                  </a:lnTo>
                  <a:lnTo>
                    <a:pt x="170240" y="106822"/>
                  </a:lnTo>
                  <a:lnTo>
                    <a:pt x="137017" y="137017"/>
                  </a:lnTo>
                  <a:lnTo>
                    <a:pt x="106822" y="170240"/>
                  </a:lnTo>
                  <a:lnTo>
                    <a:pt x="79891" y="206257"/>
                  </a:lnTo>
                  <a:lnTo>
                    <a:pt x="56459" y="244832"/>
                  </a:lnTo>
                  <a:lnTo>
                    <a:pt x="36760" y="285732"/>
                  </a:lnTo>
                  <a:lnTo>
                    <a:pt x="21030" y="328720"/>
                  </a:lnTo>
                  <a:lnTo>
                    <a:pt x="9503" y="373562"/>
                  </a:lnTo>
                  <a:lnTo>
                    <a:pt x="2415" y="420023"/>
                  </a:lnTo>
                  <a:lnTo>
                    <a:pt x="0" y="467868"/>
                  </a:lnTo>
                  <a:lnTo>
                    <a:pt x="2415" y="515712"/>
                  </a:lnTo>
                  <a:lnTo>
                    <a:pt x="9503" y="562173"/>
                  </a:lnTo>
                  <a:lnTo>
                    <a:pt x="21030" y="607015"/>
                  </a:lnTo>
                  <a:lnTo>
                    <a:pt x="36760" y="650003"/>
                  </a:lnTo>
                  <a:lnTo>
                    <a:pt x="56459" y="690903"/>
                  </a:lnTo>
                  <a:lnTo>
                    <a:pt x="79891" y="729478"/>
                  </a:lnTo>
                  <a:lnTo>
                    <a:pt x="106822" y="765495"/>
                  </a:lnTo>
                  <a:lnTo>
                    <a:pt x="137017" y="798718"/>
                  </a:lnTo>
                  <a:lnTo>
                    <a:pt x="170240" y="828913"/>
                  </a:lnTo>
                  <a:lnTo>
                    <a:pt x="206257" y="855844"/>
                  </a:lnTo>
                  <a:lnTo>
                    <a:pt x="244832" y="879276"/>
                  </a:lnTo>
                  <a:lnTo>
                    <a:pt x="285732" y="898975"/>
                  </a:lnTo>
                  <a:lnTo>
                    <a:pt x="328720" y="914705"/>
                  </a:lnTo>
                  <a:lnTo>
                    <a:pt x="373562" y="926232"/>
                  </a:lnTo>
                  <a:lnTo>
                    <a:pt x="420023" y="933320"/>
                  </a:lnTo>
                  <a:lnTo>
                    <a:pt x="467867" y="935736"/>
                  </a:lnTo>
                  <a:lnTo>
                    <a:pt x="515712" y="933320"/>
                  </a:lnTo>
                  <a:lnTo>
                    <a:pt x="562173" y="926232"/>
                  </a:lnTo>
                  <a:lnTo>
                    <a:pt x="607015" y="914705"/>
                  </a:lnTo>
                  <a:lnTo>
                    <a:pt x="650003" y="898975"/>
                  </a:lnTo>
                  <a:lnTo>
                    <a:pt x="690903" y="879276"/>
                  </a:lnTo>
                  <a:lnTo>
                    <a:pt x="729478" y="855844"/>
                  </a:lnTo>
                  <a:lnTo>
                    <a:pt x="765495" y="828913"/>
                  </a:lnTo>
                  <a:lnTo>
                    <a:pt x="798718" y="798718"/>
                  </a:lnTo>
                  <a:lnTo>
                    <a:pt x="828913" y="765495"/>
                  </a:lnTo>
                  <a:lnTo>
                    <a:pt x="855844" y="729478"/>
                  </a:lnTo>
                  <a:lnTo>
                    <a:pt x="879276" y="690903"/>
                  </a:lnTo>
                  <a:lnTo>
                    <a:pt x="898975" y="650003"/>
                  </a:lnTo>
                  <a:lnTo>
                    <a:pt x="914705" y="607015"/>
                  </a:lnTo>
                  <a:lnTo>
                    <a:pt x="926232" y="562173"/>
                  </a:lnTo>
                  <a:lnTo>
                    <a:pt x="933320" y="515712"/>
                  </a:lnTo>
                  <a:lnTo>
                    <a:pt x="935735" y="467868"/>
                  </a:lnTo>
                  <a:lnTo>
                    <a:pt x="933320" y="420023"/>
                  </a:lnTo>
                  <a:lnTo>
                    <a:pt x="926232" y="373562"/>
                  </a:lnTo>
                  <a:lnTo>
                    <a:pt x="914705" y="328720"/>
                  </a:lnTo>
                  <a:lnTo>
                    <a:pt x="898975" y="285732"/>
                  </a:lnTo>
                  <a:lnTo>
                    <a:pt x="879276" y="244832"/>
                  </a:lnTo>
                  <a:lnTo>
                    <a:pt x="855844" y="206257"/>
                  </a:lnTo>
                  <a:lnTo>
                    <a:pt x="828913" y="170240"/>
                  </a:lnTo>
                  <a:lnTo>
                    <a:pt x="798718" y="137017"/>
                  </a:lnTo>
                  <a:lnTo>
                    <a:pt x="765495" y="106822"/>
                  </a:lnTo>
                  <a:lnTo>
                    <a:pt x="729478" y="79891"/>
                  </a:lnTo>
                  <a:lnTo>
                    <a:pt x="690903" y="56459"/>
                  </a:lnTo>
                  <a:lnTo>
                    <a:pt x="650003" y="36760"/>
                  </a:lnTo>
                  <a:lnTo>
                    <a:pt x="607015" y="21030"/>
                  </a:lnTo>
                  <a:lnTo>
                    <a:pt x="562173" y="9503"/>
                  </a:lnTo>
                  <a:lnTo>
                    <a:pt x="515712" y="2415"/>
                  </a:lnTo>
                  <a:lnTo>
                    <a:pt x="467867" y="0"/>
                  </a:lnTo>
                  <a:close/>
                </a:path>
              </a:pathLst>
            </a:custGeom>
            <a:solidFill>
              <a:srgbClr val="C69F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94253" y="1595018"/>
              <a:ext cx="319405" cy="342265"/>
            </a:xfrm>
            <a:custGeom>
              <a:avLst/>
              <a:gdLst/>
              <a:ahLst/>
              <a:cxnLst/>
              <a:rect l="l" t="t" r="r" b="b"/>
              <a:pathLst>
                <a:path w="319404" h="342264">
                  <a:moveTo>
                    <a:pt x="28720" y="0"/>
                  </a:moveTo>
                  <a:lnTo>
                    <a:pt x="0" y="17331"/>
                  </a:lnTo>
                  <a:lnTo>
                    <a:pt x="142478" y="253104"/>
                  </a:lnTo>
                  <a:lnTo>
                    <a:pt x="178943" y="216639"/>
                  </a:lnTo>
                  <a:lnTo>
                    <a:pt x="159638" y="216639"/>
                  </a:lnTo>
                  <a:lnTo>
                    <a:pt x="28720" y="0"/>
                  </a:lnTo>
                  <a:close/>
                </a:path>
                <a:path w="319404" h="342264">
                  <a:moveTo>
                    <a:pt x="290556" y="0"/>
                  </a:moveTo>
                  <a:lnTo>
                    <a:pt x="159638" y="216639"/>
                  </a:lnTo>
                  <a:lnTo>
                    <a:pt x="178943" y="216639"/>
                  </a:lnTo>
                  <a:lnTo>
                    <a:pt x="229210" y="166373"/>
                  </a:lnTo>
                  <a:lnTo>
                    <a:pt x="319277" y="17331"/>
                  </a:lnTo>
                  <a:lnTo>
                    <a:pt x="290556" y="0"/>
                  </a:lnTo>
                  <a:close/>
                </a:path>
                <a:path w="319404" h="342264">
                  <a:moveTo>
                    <a:pt x="140925" y="254656"/>
                  </a:moveTo>
                  <a:lnTo>
                    <a:pt x="53473" y="254656"/>
                  </a:lnTo>
                  <a:lnTo>
                    <a:pt x="53473" y="288200"/>
                  </a:lnTo>
                  <a:lnTo>
                    <a:pt x="107380" y="288200"/>
                  </a:lnTo>
                  <a:lnTo>
                    <a:pt x="140925" y="254656"/>
                  </a:lnTo>
                  <a:close/>
                </a:path>
                <a:path w="319404" h="342264">
                  <a:moveTo>
                    <a:pt x="73835" y="321745"/>
                  </a:moveTo>
                  <a:lnTo>
                    <a:pt x="53473" y="321745"/>
                  </a:lnTo>
                  <a:lnTo>
                    <a:pt x="53473" y="342106"/>
                  </a:lnTo>
                  <a:lnTo>
                    <a:pt x="73835" y="3217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10225" y="1159255"/>
            <a:ext cx="2078989" cy="129857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ct val="91000"/>
              </a:lnSpc>
              <a:spcBef>
                <a:spcPts val="295"/>
              </a:spcBef>
            </a:pPr>
            <a:r>
              <a:rPr sz="1800" b="1" spc="-60" dirty="0">
                <a:solidFill>
                  <a:schemeClr val="accent6"/>
                </a:solidFill>
                <a:latin typeface="Tahoma"/>
                <a:cs typeface="Tahoma"/>
              </a:rPr>
              <a:t>Improve </a:t>
            </a:r>
            <a:r>
              <a:rPr sz="1800" b="1" spc="-55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b="1" spc="-35" dirty="0">
                <a:solidFill>
                  <a:schemeClr val="accent6"/>
                </a:solidFill>
                <a:latin typeface="Tahoma"/>
                <a:cs typeface="Tahoma"/>
              </a:rPr>
              <a:t>Cancellation </a:t>
            </a:r>
            <a:r>
              <a:rPr sz="1800" b="1" spc="-30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b="1" spc="-40" dirty="0">
                <a:solidFill>
                  <a:schemeClr val="accent6"/>
                </a:solidFill>
                <a:latin typeface="Tahoma"/>
                <a:cs typeface="Tahoma"/>
              </a:rPr>
              <a:t>Policies: </a:t>
            </a:r>
            <a:r>
              <a:rPr sz="1800" spc="80" dirty="0">
                <a:solidFill>
                  <a:schemeClr val="accent6"/>
                </a:solidFill>
                <a:latin typeface="Tahoma"/>
                <a:cs typeface="Tahoma"/>
              </a:rPr>
              <a:t>Change </a:t>
            </a:r>
            <a:r>
              <a:rPr sz="1800" spc="85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chemeClr val="accent6"/>
                </a:solidFill>
                <a:latin typeface="Tahoma"/>
                <a:cs typeface="Tahoma"/>
              </a:rPr>
              <a:t>b</a:t>
            </a:r>
            <a:r>
              <a:rPr sz="1800" spc="140" dirty="0">
                <a:solidFill>
                  <a:schemeClr val="accent6"/>
                </a:solidFill>
                <a:latin typeface="Tahoma"/>
                <a:cs typeface="Tahoma"/>
              </a:rPr>
              <a:t>o</a:t>
            </a:r>
            <a:r>
              <a:rPr sz="1800" spc="70" dirty="0">
                <a:solidFill>
                  <a:schemeClr val="accent6"/>
                </a:solidFill>
                <a:latin typeface="Tahoma"/>
                <a:cs typeface="Tahoma"/>
              </a:rPr>
              <a:t>oking</a:t>
            </a:r>
            <a:r>
              <a:rPr sz="1800" spc="-125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95" dirty="0">
                <a:solidFill>
                  <a:schemeClr val="accent6"/>
                </a:solidFill>
                <a:latin typeface="Tahoma"/>
                <a:cs typeface="Tahoma"/>
              </a:rPr>
              <a:t>pol</a:t>
            </a:r>
            <a:r>
              <a:rPr sz="1800" spc="55" dirty="0">
                <a:solidFill>
                  <a:schemeClr val="accent6"/>
                </a:solidFill>
                <a:latin typeface="Tahoma"/>
                <a:cs typeface="Tahoma"/>
              </a:rPr>
              <a:t>i</a:t>
            </a:r>
            <a:r>
              <a:rPr sz="1800" spc="50" dirty="0">
                <a:solidFill>
                  <a:schemeClr val="accent6"/>
                </a:solidFill>
                <a:latin typeface="Tahoma"/>
                <a:cs typeface="Tahoma"/>
              </a:rPr>
              <a:t>ci</a:t>
            </a:r>
            <a:r>
              <a:rPr sz="1800" spc="35" dirty="0">
                <a:solidFill>
                  <a:schemeClr val="accent6"/>
                </a:solidFill>
                <a:latin typeface="Tahoma"/>
                <a:cs typeface="Tahoma"/>
              </a:rPr>
              <a:t>es</a:t>
            </a:r>
            <a:r>
              <a:rPr sz="1800" spc="-125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chemeClr val="accent6"/>
                </a:solidFill>
                <a:latin typeface="Tahoma"/>
                <a:cs typeface="Tahoma"/>
              </a:rPr>
              <a:t>to  </a:t>
            </a:r>
            <a:r>
              <a:rPr sz="1800" spc="45" dirty="0">
                <a:solidFill>
                  <a:schemeClr val="accent6"/>
                </a:solidFill>
                <a:latin typeface="Tahoma"/>
                <a:cs typeface="Tahoma"/>
              </a:rPr>
              <a:t>l</a:t>
            </a:r>
            <a:r>
              <a:rPr sz="1800" spc="120" dirty="0">
                <a:solidFill>
                  <a:schemeClr val="accent6"/>
                </a:solidFill>
                <a:latin typeface="Tahoma"/>
                <a:cs typeface="Tahoma"/>
              </a:rPr>
              <a:t>o</a:t>
            </a:r>
            <a:r>
              <a:rPr sz="1800" spc="25" dirty="0">
                <a:solidFill>
                  <a:schemeClr val="accent6"/>
                </a:solidFill>
                <a:latin typeface="Tahoma"/>
                <a:cs typeface="Tahoma"/>
              </a:rPr>
              <a:t>we</a:t>
            </a:r>
            <a:r>
              <a:rPr sz="1800" spc="15" dirty="0">
                <a:solidFill>
                  <a:schemeClr val="accent6"/>
                </a:solidFill>
                <a:latin typeface="Tahoma"/>
                <a:cs typeface="Tahoma"/>
              </a:rPr>
              <a:t>r</a:t>
            </a:r>
            <a:r>
              <a:rPr sz="1800" spc="-114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chemeClr val="accent6"/>
                </a:solidFill>
                <a:latin typeface="Tahoma"/>
                <a:cs typeface="Tahoma"/>
              </a:rPr>
              <a:t>cancell</a:t>
            </a:r>
            <a:r>
              <a:rPr sz="1800" spc="40" dirty="0">
                <a:solidFill>
                  <a:schemeClr val="accent6"/>
                </a:solidFill>
                <a:latin typeface="Tahoma"/>
                <a:cs typeface="Tahoma"/>
              </a:rPr>
              <a:t>a</a:t>
            </a:r>
            <a:r>
              <a:rPr sz="1800" dirty="0">
                <a:solidFill>
                  <a:schemeClr val="accent6"/>
                </a:solidFill>
                <a:latin typeface="Tahoma"/>
                <a:cs typeface="Tahoma"/>
              </a:rPr>
              <a:t>t</a:t>
            </a:r>
            <a:r>
              <a:rPr sz="1800" spc="5" dirty="0">
                <a:solidFill>
                  <a:schemeClr val="accent6"/>
                </a:solidFill>
                <a:latin typeface="Tahoma"/>
                <a:cs typeface="Tahoma"/>
              </a:rPr>
              <a:t>i</a:t>
            </a:r>
            <a:r>
              <a:rPr sz="1800" spc="55" dirty="0">
                <a:solidFill>
                  <a:schemeClr val="accent6"/>
                </a:solidFill>
                <a:latin typeface="Tahoma"/>
                <a:cs typeface="Tahoma"/>
              </a:rPr>
              <a:t>on</a:t>
            </a:r>
            <a:r>
              <a:rPr sz="1800" spc="50" dirty="0">
                <a:solidFill>
                  <a:schemeClr val="accent6"/>
                </a:solidFill>
                <a:latin typeface="Tahoma"/>
                <a:cs typeface="Tahoma"/>
              </a:rPr>
              <a:t>s</a:t>
            </a:r>
            <a:r>
              <a:rPr sz="1800" spc="-80" dirty="0">
                <a:solidFill>
                  <a:schemeClr val="accent6"/>
                </a:solidFill>
                <a:latin typeface="Tahoma"/>
                <a:cs typeface="Tahoma"/>
              </a:rPr>
              <a:t>.</a:t>
            </a:r>
            <a:endParaRPr sz="1800" dirty="0">
              <a:solidFill>
                <a:schemeClr val="accent6"/>
              </a:solidFill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14359" y="1363980"/>
            <a:ext cx="937260" cy="935990"/>
            <a:chOff x="8214359" y="1363980"/>
            <a:chExt cx="937260" cy="935990"/>
          </a:xfrm>
        </p:grpSpPr>
        <p:sp>
          <p:nvSpPr>
            <p:cNvPr id="13" name="object 13"/>
            <p:cNvSpPr/>
            <p:nvPr/>
          </p:nvSpPr>
          <p:spPr>
            <a:xfrm>
              <a:off x="8214359" y="1363980"/>
              <a:ext cx="937260" cy="935990"/>
            </a:xfrm>
            <a:custGeom>
              <a:avLst/>
              <a:gdLst/>
              <a:ahLst/>
              <a:cxnLst/>
              <a:rect l="l" t="t" r="r" b="b"/>
              <a:pathLst>
                <a:path w="937259" h="935989">
                  <a:moveTo>
                    <a:pt x="468630" y="0"/>
                  </a:moveTo>
                  <a:lnTo>
                    <a:pt x="420713" y="2415"/>
                  </a:lnTo>
                  <a:lnTo>
                    <a:pt x="374182" y="9503"/>
                  </a:lnTo>
                  <a:lnTo>
                    <a:pt x="329270" y="21030"/>
                  </a:lnTo>
                  <a:lnTo>
                    <a:pt x="286214" y="36760"/>
                  </a:lnTo>
                  <a:lnTo>
                    <a:pt x="245249" y="56459"/>
                  </a:lnTo>
                  <a:lnTo>
                    <a:pt x="206610" y="79891"/>
                  </a:lnTo>
                  <a:lnTo>
                    <a:pt x="170534" y="106822"/>
                  </a:lnTo>
                  <a:lnTo>
                    <a:pt x="137255" y="137017"/>
                  </a:lnTo>
                  <a:lnTo>
                    <a:pt x="107009" y="170240"/>
                  </a:lnTo>
                  <a:lnTo>
                    <a:pt x="80032" y="206257"/>
                  </a:lnTo>
                  <a:lnTo>
                    <a:pt x="56559" y="244832"/>
                  </a:lnTo>
                  <a:lnTo>
                    <a:pt x="36826" y="285732"/>
                  </a:lnTo>
                  <a:lnTo>
                    <a:pt x="21067" y="328720"/>
                  </a:lnTo>
                  <a:lnTo>
                    <a:pt x="9520" y="373562"/>
                  </a:lnTo>
                  <a:lnTo>
                    <a:pt x="2419" y="420023"/>
                  </a:lnTo>
                  <a:lnTo>
                    <a:pt x="0" y="467868"/>
                  </a:lnTo>
                  <a:lnTo>
                    <a:pt x="2419" y="515712"/>
                  </a:lnTo>
                  <a:lnTo>
                    <a:pt x="9520" y="562173"/>
                  </a:lnTo>
                  <a:lnTo>
                    <a:pt x="21067" y="607015"/>
                  </a:lnTo>
                  <a:lnTo>
                    <a:pt x="36826" y="650003"/>
                  </a:lnTo>
                  <a:lnTo>
                    <a:pt x="56559" y="690903"/>
                  </a:lnTo>
                  <a:lnTo>
                    <a:pt x="80032" y="729478"/>
                  </a:lnTo>
                  <a:lnTo>
                    <a:pt x="107009" y="765495"/>
                  </a:lnTo>
                  <a:lnTo>
                    <a:pt x="137255" y="798718"/>
                  </a:lnTo>
                  <a:lnTo>
                    <a:pt x="170534" y="828913"/>
                  </a:lnTo>
                  <a:lnTo>
                    <a:pt x="206610" y="855844"/>
                  </a:lnTo>
                  <a:lnTo>
                    <a:pt x="245249" y="879276"/>
                  </a:lnTo>
                  <a:lnTo>
                    <a:pt x="286214" y="898975"/>
                  </a:lnTo>
                  <a:lnTo>
                    <a:pt x="329270" y="914705"/>
                  </a:lnTo>
                  <a:lnTo>
                    <a:pt x="374182" y="926232"/>
                  </a:lnTo>
                  <a:lnTo>
                    <a:pt x="420713" y="933320"/>
                  </a:lnTo>
                  <a:lnTo>
                    <a:pt x="468630" y="935736"/>
                  </a:lnTo>
                  <a:lnTo>
                    <a:pt x="516546" y="933320"/>
                  </a:lnTo>
                  <a:lnTo>
                    <a:pt x="563077" y="926232"/>
                  </a:lnTo>
                  <a:lnTo>
                    <a:pt x="607989" y="914705"/>
                  </a:lnTo>
                  <a:lnTo>
                    <a:pt x="651045" y="898975"/>
                  </a:lnTo>
                  <a:lnTo>
                    <a:pt x="692010" y="879276"/>
                  </a:lnTo>
                  <a:lnTo>
                    <a:pt x="730649" y="855844"/>
                  </a:lnTo>
                  <a:lnTo>
                    <a:pt x="766725" y="828913"/>
                  </a:lnTo>
                  <a:lnTo>
                    <a:pt x="800004" y="798718"/>
                  </a:lnTo>
                  <a:lnTo>
                    <a:pt x="830250" y="765495"/>
                  </a:lnTo>
                  <a:lnTo>
                    <a:pt x="857227" y="729478"/>
                  </a:lnTo>
                  <a:lnTo>
                    <a:pt x="880700" y="690903"/>
                  </a:lnTo>
                  <a:lnTo>
                    <a:pt x="900433" y="650003"/>
                  </a:lnTo>
                  <a:lnTo>
                    <a:pt x="916192" y="607015"/>
                  </a:lnTo>
                  <a:lnTo>
                    <a:pt x="927739" y="562173"/>
                  </a:lnTo>
                  <a:lnTo>
                    <a:pt x="934840" y="515712"/>
                  </a:lnTo>
                  <a:lnTo>
                    <a:pt x="937260" y="467868"/>
                  </a:lnTo>
                  <a:lnTo>
                    <a:pt x="934840" y="420023"/>
                  </a:lnTo>
                  <a:lnTo>
                    <a:pt x="927739" y="373562"/>
                  </a:lnTo>
                  <a:lnTo>
                    <a:pt x="916192" y="328720"/>
                  </a:lnTo>
                  <a:lnTo>
                    <a:pt x="900433" y="285732"/>
                  </a:lnTo>
                  <a:lnTo>
                    <a:pt x="880700" y="244832"/>
                  </a:lnTo>
                  <a:lnTo>
                    <a:pt x="857227" y="206257"/>
                  </a:lnTo>
                  <a:lnTo>
                    <a:pt x="830250" y="170240"/>
                  </a:lnTo>
                  <a:lnTo>
                    <a:pt x="800004" y="137017"/>
                  </a:lnTo>
                  <a:lnTo>
                    <a:pt x="766725" y="106822"/>
                  </a:lnTo>
                  <a:lnTo>
                    <a:pt x="730649" y="79891"/>
                  </a:lnTo>
                  <a:lnTo>
                    <a:pt x="692010" y="56459"/>
                  </a:lnTo>
                  <a:lnTo>
                    <a:pt x="651045" y="36760"/>
                  </a:lnTo>
                  <a:lnTo>
                    <a:pt x="607989" y="21030"/>
                  </a:lnTo>
                  <a:lnTo>
                    <a:pt x="563077" y="9503"/>
                  </a:lnTo>
                  <a:lnTo>
                    <a:pt x="516546" y="2415"/>
                  </a:lnTo>
                  <a:lnTo>
                    <a:pt x="468630" y="0"/>
                  </a:lnTo>
                  <a:close/>
                </a:path>
              </a:pathLst>
            </a:custGeom>
            <a:solidFill>
              <a:srgbClr val="AC9F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93371" y="1609274"/>
              <a:ext cx="238760" cy="324485"/>
            </a:xfrm>
            <a:custGeom>
              <a:avLst/>
              <a:gdLst/>
              <a:ahLst/>
              <a:cxnLst/>
              <a:rect l="l" t="t" r="r" b="b"/>
              <a:pathLst>
                <a:path w="238759" h="324485">
                  <a:moveTo>
                    <a:pt x="190513" y="0"/>
                  </a:moveTo>
                  <a:lnTo>
                    <a:pt x="179280" y="4795"/>
                  </a:lnTo>
                  <a:lnTo>
                    <a:pt x="170411" y="16981"/>
                  </a:lnTo>
                  <a:lnTo>
                    <a:pt x="164589" y="33255"/>
                  </a:lnTo>
                  <a:lnTo>
                    <a:pt x="162497" y="50316"/>
                  </a:lnTo>
                  <a:lnTo>
                    <a:pt x="162497" y="159335"/>
                  </a:lnTo>
                  <a:lnTo>
                    <a:pt x="0" y="273944"/>
                  </a:lnTo>
                  <a:lnTo>
                    <a:pt x="0" y="324260"/>
                  </a:lnTo>
                  <a:lnTo>
                    <a:pt x="162497" y="243195"/>
                  </a:lnTo>
                  <a:lnTo>
                    <a:pt x="162497" y="249623"/>
                  </a:lnTo>
                  <a:lnTo>
                    <a:pt x="238744" y="173591"/>
                  </a:lnTo>
                  <a:lnTo>
                    <a:pt x="218530" y="159335"/>
                  </a:lnTo>
                  <a:lnTo>
                    <a:pt x="218530" y="50316"/>
                  </a:lnTo>
                  <a:lnTo>
                    <a:pt x="216516" y="33255"/>
                  </a:lnTo>
                  <a:lnTo>
                    <a:pt x="210825" y="16981"/>
                  </a:lnTo>
                  <a:lnTo>
                    <a:pt x="201983" y="4795"/>
                  </a:lnTo>
                  <a:lnTo>
                    <a:pt x="190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340722" y="1159255"/>
            <a:ext cx="1931670" cy="129857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ct val="91000"/>
              </a:lnSpc>
              <a:spcBef>
                <a:spcPts val="295"/>
              </a:spcBef>
            </a:pPr>
            <a:r>
              <a:rPr sz="1800" b="1" spc="-10" dirty="0">
                <a:solidFill>
                  <a:schemeClr val="accent6"/>
                </a:solidFill>
                <a:latin typeface="Tahoma"/>
                <a:cs typeface="Tahoma"/>
              </a:rPr>
              <a:t>Expand </a:t>
            </a:r>
            <a:r>
              <a:rPr sz="1800" b="1" dirty="0">
                <a:solidFill>
                  <a:schemeClr val="accent6"/>
                </a:solidFill>
                <a:latin typeface="Tahoma"/>
                <a:cs typeface="Tahoma"/>
              </a:rPr>
              <a:t>Online </a:t>
            </a:r>
            <a:r>
              <a:rPr sz="1800" b="1" spc="5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b="1" spc="-145" dirty="0">
                <a:solidFill>
                  <a:schemeClr val="accent6"/>
                </a:solidFill>
                <a:latin typeface="Tahoma"/>
                <a:cs typeface="Tahoma"/>
              </a:rPr>
              <a:t>R</a:t>
            </a:r>
            <a:r>
              <a:rPr sz="1800" b="1" spc="-20" dirty="0">
                <a:solidFill>
                  <a:schemeClr val="accent6"/>
                </a:solidFill>
                <a:latin typeface="Tahoma"/>
                <a:cs typeface="Tahoma"/>
              </a:rPr>
              <a:t>e</a:t>
            </a:r>
            <a:r>
              <a:rPr sz="1800" b="1" spc="-55" dirty="0">
                <a:solidFill>
                  <a:schemeClr val="accent6"/>
                </a:solidFill>
                <a:latin typeface="Tahoma"/>
                <a:cs typeface="Tahoma"/>
              </a:rPr>
              <a:t>ach:</a:t>
            </a:r>
            <a:r>
              <a:rPr sz="1800" b="1" spc="-70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85" dirty="0">
                <a:solidFill>
                  <a:schemeClr val="accent6"/>
                </a:solidFill>
                <a:latin typeface="Tahoma"/>
                <a:cs typeface="Tahoma"/>
              </a:rPr>
              <a:t>U</a:t>
            </a:r>
            <a:r>
              <a:rPr sz="1800" spc="35" dirty="0">
                <a:solidFill>
                  <a:schemeClr val="accent6"/>
                </a:solidFill>
                <a:latin typeface="Tahoma"/>
                <a:cs typeface="Tahoma"/>
              </a:rPr>
              <a:t>se</a:t>
            </a:r>
            <a:r>
              <a:rPr sz="1800" spc="-105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chemeClr val="accent6"/>
                </a:solidFill>
                <a:latin typeface="Tahoma"/>
                <a:cs typeface="Tahoma"/>
              </a:rPr>
              <a:t>onl</a:t>
            </a:r>
            <a:r>
              <a:rPr sz="1800" spc="40" dirty="0">
                <a:solidFill>
                  <a:schemeClr val="accent6"/>
                </a:solidFill>
                <a:latin typeface="Tahoma"/>
                <a:cs typeface="Tahoma"/>
              </a:rPr>
              <a:t>ine  </a:t>
            </a:r>
            <a:r>
              <a:rPr sz="1800" spc="-20" dirty="0">
                <a:solidFill>
                  <a:schemeClr val="accent6"/>
                </a:solidFill>
                <a:latin typeface="Tahoma"/>
                <a:cs typeface="Tahoma"/>
              </a:rPr>
              <a:t>t</a:t>
            </a:r>
            <a:r>
              <a:rPr sz="1800" spc="-40" dirty="0">
                <a:solidFill>
                  <a:schemeClr val="accent6"/>
                </a:solidFill>
                <a:latin typeface="Tahoma"/>
                <a:cs typeface="Tahoma"/>
              </a:rPr>
              <a:t>r</a:t>
            </a:r>
            <a:r>
              <a:rPr sz="1800" spc="30" dirty="0">
                <a:solidFill>
                  <a:schemeClr val="accent6"/>
                </a:solidFill>
                <a:latin typeface="Tahoma"/>
                <a:cs typeface="Tahoma"/>
              </a:rPr>
              <a:t>ave</a:t>
            </a:r>
            <a:r>
              <a:rPr sz="1800" spc="15" dirty="0">
                <a:solidFill>
                  <a:schemeClr val="accent6"/>
                </a:solidFill>
                <a:latin typeface="Tahoma"/>
                <a:cs typeface="Tahoma"/>
              </a:rPr>
              <a:t>l</a:t>
            </a:r>
            <a:r>
              <a:rPr sz="1800" spc="-114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chemeClr val="accent6"/>
                </a:solidFill>
                <a:latin typeface="Tahoma"/>
                <a:cs typeface="Tahoma"/>
              </a:rPr>
              <a:t>a</a:t>
            </a:r>
            <a:r>
              <a:rPr sz="1800" spc="65" dirty="0">
                <a:solidFill>
                  <a:schemeClr val="accent6"/>
                </a:solidFill>
                <a:latin typeface="Tahoma"/>
                <a:cs typeface="Tahoma"/>
              </a:rPr>
              <a:t>gen</a:t>
            </a:r>
            <a:r>
              <a:rPr sz="1800" spc="40" dirty="0">
                <a:solidFill>
                  <a:schemeClr val="accent6"/>
                </a:solidFill>
                <a:latin typeface="Tahoma"/>
                <a:cs typeface="Tahoma"/>
              </a:rPr>
              <a:t>t</a:t>
            </a:r>
            <a:r>
              <a:rPr sz="1800" spc="-5" dirty="0">
                <a:solidFill>
                  <a:schemeClr val="accent6"/>
                </a:solidFill>
                <a:latin typeface="Tahoma"/>
                <a:cs typeface="Tahoma"/>
              </a:rPr>
              <a:t>s</a:t>
            </a:r>
            <a:r>
              <a:rPr sz="1800" spc="-125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chemeClr val="accent6"/>
                </a:solidFill>
                <a:latin typeface="Tahoma"/>
                <a:cs typeface="Tahoma"/>
              </a:rPr>
              <a:t>and  </a:t>
            </a:r>
            <a:r>
              <a:rPr sz="1800" spc="45" dirty="0">
                <a:solidFill>
                  <a:schemeClr val="accent6"/>
                </a:solidFill>
                <a:latin typeface="Tahoma"/>
                <a:cs typeface="Tahoma"/>
              </a:rPr>
              <a:t>operators to </a:t>
            </a:r>
            <a:r>
              <a:rPr sz="1800" spc="60" dirty="0">
                <a:solidFill>
                  <a:schemeClr val="accent6"/>
                </a:solidFill>
                <a:latin typeface="Tahoma"/>
                <a:cs typeface="Tahoma"/>
              </a:rPr>
              <a:t>get </a:t>
            </a:r>
            <a:r>
              <a:rPr sz="1800" spc="65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chemeClr val="accent6"/>
                </a:solidFill>
                <a:latin typeface="Tahoma"/>
                <a:cs typeface="Tahoma"/>
              </a:rPr>
              <a:t>more</a:t>
            </a:r>
            <a:r>
              <a:rPr sz="1800" spc="-120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chemeClr val="accent6"/>
                </a:solidFill>
                <a:latin typeface="Tahoma"/>
                <a:cs typeface="Tahoma"/>
              </a:rPr>
              <a:t>bookings</a:t>
            </a:r>
            <a:r>
              <a:rPr sz="1300" spc="65" dirty="0">
                <a:solidFill>
                  <a:schemeClr val="accent6"/>
                </a:solidFill>
                <a:latin typeface="Tahoma"/>
                <a:cs typeface="Tahoma"/>
              </a:rPr>
              <a:t>.</a:t>
            </a:r>
            <a:endParaRPr sz="1300" dirty="0">
              <a:solidFill>
                <a:schemeClr val="accent6"/>
              </a:solidFill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54380" y="3273552"/>
            <a:ext cx="937260" cy="935990"/>
            <a:chOff x="754380" y="3273552"/>
            <a:chExt cx="937260" cy="935990"/>
          </a:xfrm>
        </p:grpSpPr>
        <p:sp>
          <p:nvSpPr>
            <p:cNvPr id="17" name="object 17"/>
            <p:cNvSpPr/>
            <p:nvPr/>
          </p:nvSpPr>
          <p:spPr>
            <a:xfrm>
              <a:off x="754380" y="3273552"/>
              <a:ext cx="937260" cy="935990"/>
            </a:xfrm>
            <a:custGeom>
              <a:avLst/>
              <a:gdLst/>
              <a:ahLst/>
              <a:cxnLst/>
              <a:rect l="l" t="t" r="r" b="b"/>
              <a:pathLst>
                <a:path w="937260" h="935989">
                  <a:moveTo>
                    <a:pt x="468630" y="0"/>
                  </a:moveTo>
                  <a:lnTo>
                    <a:pt x="420715" y="2415"/>
                  </a:lnTo>
                  <a:lnTo>
                    <a:pt x="374185" y="9503"/>
                  </a:lnTo>
                  <a:lnTo>
                    <a:pt x="329275" y="21030"/>
                  </a:lnTo>
                  <a:lnTo>
                    <a:pt x="286219" y="36760"/>
                  </a:lnTo>
                  <a:lnTo>
                    <a:pt x="245254" y="56459"/>
                  </a:lnTo>
                  <a:lnTo>
                    <a:pt x="206616" y="79891"/>
                  </a:lnTo>
                  <a:lnTo>
                    <a:pt x="170539" y="106822"/>
                  </a:lnTo>
                  <a:lnTo>
                    <a:pt x="137260" y="137017"/>
                  </a:lnTo>
                  <a:lnTo>
                    <a:pt x="107013" y="170240"/>
                  </a:lnTo>
                  <a:lnTo>
                    <a:pt x="80035" y="206257"/>
                  </a:lnTo>
                  <a:lnTo>
                    <a:pt x="56561" y="244832"/>
                  </a:lnTo>
                  <a:lnTo>
                    <a:pt x="36827" y="285732"/>
                  </a:lnTo>
                  <a:lnTo>
                    <a:pt x="21069" y="328720"/>
                  </a:lnTo>
                  <a:lnTo>
                    <a:pt x="9521" y="373562"/>
                  </a:lnTo>
                  <a:lnTo>
                    <a:pt x="2419" y="420023"/>
                  </a:lnTo>
                  <a:lnTo>
                    <a:pt x="0" y="467868"/>
                  </a:lnTo>
                  <a:lnTo>
                    <a:pt x="2419" y="515712"/>
                  </a:lnTo>
                  <a:lnTo>
                    <a:pt x="9521" y="562173"/>
                  </a:lnTo>
                  <a:lnTo>
                    <a:pt x="21069" y="607015"/>
                  </a:lnTo>
                  <a:lnTo>
                    <a:pt x="36827" y="650003"/>
                  </a:lnTo>
                  <a:lnTo>
                    <a:pt x="56561" y="690903"/>
                  </a:lnTo>
                  <a:lnTo>
                    <a:pt x="80035" y="729478"/>
                  </a:lnTo>
                  <a:lnTo>
                    <a:pt x="107013" y="765495"/>
                  </a:lnTo>
                  <a:lnTo>
                    <a:pt x="137260" y="798718"/>
                  </a:lnTo>
                  <a:lnTo>
                    <a:pt x="170539" y="828913"/>
                  </a:lnTo>
                  <a:lnTo>
                    <a:pt x="206616" y="855844"/>
                  </a:lnTo>
                  <a:lnTo>
                    <a:pt x="245254" y="879276"/>
                  </a:lnTo>
                  <a:lnTo>
                    <a:pt x="286219" y="898975"/>
                  </a:lnTo>
                  <a:lnTo>
                    <a:pt x="329275" y="914705"/>
                  </a:lnTo>
                  <a:lnTo>
                    <a:pt x="374185" y="926232"/>
                  </a:lnTo>
                  <a:lnTo>
                    <a:pt x="420715" y="933320"/>
                  </a:lnTo>
                  <a:lnTo>
                    <a:pt x="468630" y="935736"/>
                  </a:lnTo>
                  <a:lnTo>
                    <a:pt x="516546" y="933320"/>
                  </a:lnTo>
                  <a:lnTo>
                    <a:pt x="563077" y="926232"/>
                  </a:lnTo>
                  <a:lnTo>
                    <a:pt x="607989" y="914705"/>
                  </a:lnTo>
                  <a:lnTo>
                    <a:pt x="651045" y="898975"/>
                  </a:lnTo>
                  <a:lnTo>
                    <a:pt x="692010" y="879276"/>
                  </a:lnTo>
                  <a:lnTo>
                    <a:pt x="730649" y="855844"/>
                  </a:lnTo>
                  <a:lnTo>
                    <a:pt x="766725" y="828913"/>
                  </a:lnTo>
                  <a:lnTo>
                    <a:pt x="800004" y="798718"/>
                  </a:lnTo>
                  <a:lnTo>
                    <a:pt x="830250" y="765495"/>
                  </a:lnTo>
                  <a:lnTo>
                    <a:pt x="857227" y="729478"/>
                  </a:lnTo>
                  <a:lnTo>
                    <a:pt x="880700" y="690903"/>
                  </a:lnTo>
                  <a:lnTo>
                    <a:pt x="900433" y="650003"/>
                  </a:lnTo>
                  <a:lnTo>
                    <a:pt x="916192" y="607015"/>
                  </a:lnTo>
                  <a:lnTo>
                    <a:pt x="927739" y="562173"/>
                  </a:lnTo>
                  <a:lnTo>
                    <a:pt x="934840" y="515712"/>
                  </a:lnTo>
                  <a:lnTo>
                    <a:pt x="937259" y="467868"/>
                  </a:lnTo>
                  <a:lnTo>
                    <a:pt x="934840" y="420023"/>
                  </a:lnTo>
                  <a:lnTo>
                    <a:pt x="927739" y="373562"/>
                  </a:lnTo>
                  <a:lnTo>
                    <a:pt x="916192" y="328720"/>
                  </a:lnTo>
                  <a:lnTo>
                    <a:pt x="900433" y="285732"/>
                  </a:lnTo>
                  <a:lnTo>
                    <a:pt x="880700" y="244832"/>
                  </a:lnTo>
                  <a:lnTo>
                    <a:pt x="857227" y="206257"/>
                  </a:lnTo>
                  <a:lnTo>
                    <a:pt x="830250" y="170240"/>
                  </a:lnTo>
                  <a:lnTo>
                    <a:pt x="800004" y="137017"/>
                  </a:lnTo>
                  <a:lnTo>
                    <a:pt x="766725" y="106822"/>
                  </a:lnTo>
                  <a:lnTo>
                    <a:pt x="730649" y="79891"/>
                  </a:lnTo>
                  <a:lnTo>
                    <a:pt x="692010" y="56459"/>
                  </a:lnTo>
                  <a:lnTo>
                    <a:pt x="651045" y="36760"/>
                  </a:lnTo>
                  <a:lnTo>
                    <a:pt x="607989" y="21030"/>
                  </a:lnTo>
                  <a:lnTo>
                    <a:pt x="563077" y="9503"/>
                  </a:lnTo>
                  <a:lnTo>
                    <a:pt x="516546" y="2415"/>
                  </a:lnTo>
                  <a:lnTo>
                    <a:pt x="468630" y="0"/>
                  </a:lnTo>
                  <a:close/>
                </a:path>
              </a:pathLst>
            </a:custGeom>
            <a:solidFill>
              <a:srgbClr val="5F7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7633" y="3552390"/>
              <a:ext cx="346432" cy="42489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880107" y="3068828"/>
            <a:ext cx="1994535" cy="129857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ct val="91000"/>
              </a:lnSpc>
              <a:spcBef>
                <a:spcPts val="295"/>
              </a:spcBef>
            </a:pPr>
            <a:r>
              <a:rPr sz="1800" b="1" spc="-135" dirty="0">
                <a:solidFill>
                  <a:schemeClr val="accent6"/>
                </a:solidFill>
                <a:latin typeface="Tahoma"/>
                <a:cs typeface="Tahoma"/>
              </a:rPr>
              <a:t>Inc</a:t>
            </a:r>
            <a:r>
              <a:rPr sz="1800" b="1" spc="-114" dirty="0">
                <a:solidFill>
                  <a:schemeClr val="accent6"/>
                </a:solidFill>
                <a:latin typeface="Tahoma"/>
                <a:cs typeface="Tahoma"/>
              </a:rPr>
              <a:t>r</a:t>
            </a:r>
            <a:r>
              <a:rPr sz="1800" b="1" spc="-20" dirty="0">
                <a:solidFill>
                  <a:schemeClr val="accent6"/>
                </a:solidFill>
                <a:latin typeface="Tahoma"/>
                <a:cs typeface="Tahoma"/>
              </a:rPr>
              <a:t>e</a:t>
            </a:r>
            <a:r>
              <a:rPr sz="1800" b="1" spc="-45" dirty="0">
                <a:solidFill>
                  <a:schemeClr val="accent6"/>
                </a:solidFill>
                <a:latin typeface="Tahoma"/>
                <a:cs typeface="Tahoma"/>
              </a:rPr>
              <a:t>ase</a:t>
            </a:r>
            <a:r>
              <a:rPr sz="1800" b="1" spc="-65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chemeClr val="accent6"/>
                </a:solidFill>
                <a:latin typeface="Tahoma"/>
                <a:cs typeface="Tahoma"/>
              </a:rPr>
              <a:t>G</a:t>
            </a:r>
            <a:r>
              <a:rPr sz="1800" b="1" spc="-15" dirty="0">
                <a:solidFill>
                  <a:schemeClr val="accent6"/>
                </a:solidFill>
                <a:latin typeface="Tahoma"/>
                <a:cs typeface="Tahoma"/>
              </a:rPr>
              <a:t>u</a:t>
            </a:r>
            <a:r>
              <a:rPr sz="1800" b="1" spc="-50" dirty="0">
                <a:solidFill>
                  <a:schemeClr val="accent6"/>
                </a:solidFill>
                <a:latin typeface="Tahoma"/>
                <a:cs typeface="Tahoma"/>
              </a:rPr>
              <a:t>est  </a:t>
            </a:r>
            <a:r>
              <a:rPr sz="1800" b="1" spc="-125" dirty="0">
                <a:solidFill>
                  <a:schemeClr val="accent6"/>
                </a:solidFill>
                <a:latin typeface="Tahoma"/>
                <a:cs typeface="Tahoma"/>
              </a:rPr>
              <a:t>L</a:t>
            </a:r>
            <a:r>
              <a:rPr sz="1800" b="1" spc="-30" dirty="0">
                <a:solidFill>
                  <a:schemeClr val="accent6"/>
                </a:solidFill>
                <a:latin typeface="Tahoma"/>
                <a:cs typeface="Tahoma"/>
              </a:rPr>
              <a:t>oyalty:</a:t>
            </a:r>
            <a:r>
              <a:rPr sz="1800" b="1" spc="-85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chemeClr val="accent6"/>
                </a:solidFill>
                <a:latin typeface="Tahoma"/>
                <a:cs typeface="Tahoma"/>
              </a:rPr>
              <a:t>S</a:t>
            </a:r>
            <a:r>
              <a:rPr sz="1800" spc="-5" dirty="0">
                <a:solidFill>
                  <a:schemeClr val="accent6"/>
                </a:solidFill>
                <a:latin typeface="Tahoma"/>
                <a:cs typeface="Tahoma"/>
              </a:rPr>
              <a:t>ta</a:t>
            </a:r>
            <a:r>
              <a:rPr sz="1800" spc="-30" dirty="0">
                <a:solidFill>
                  <a:schemeClr val="accent6"/>
                </a:solidFill>
                <a:latin typeface="Tahoma"/>
                <a:cs typeface="Tahoma"/>
              </a:rPr>
              <a:t>rt  </a:t>
            </a:r>
            <a:r>
              <a:rPr sz="1800" spc="85" dirty="0">
                <a:solidFill>
                  <a:schemeClr val="accent6"/>
                </a:solidFill>
                <a:latin typeface="Tahoma"/>
                <a:cs typeface="Tahoma"/>
              </a:rPr>
              <a:t>p</a:t>
            </a:r>
            <a:r>
              <a:rPr sz="1800" spc="15" dirty="0">
                <a:solidFill>
                  <a:schemeClr val="accent6"/>
                </a:solidFill>
                <a:latin typeface="Tahoma"/>
                <a:cs typeface="Tahoma"/>
              </a:rPr>
              <a:t>r</a:t>
            </a:r>
            <a:r>
              <a:rPr sz="1800" spc="130" dirty="0">
                <a:solidFill>
                  <a:schemeClr val="accent6"/>
                </a:solidFill>
                <a:latin typeface="Tahoma"/>
                <a:cs typeface="Tahoma"/>
              </a:rPr>
              <a:t>o</a:t>
            </a:r>
            <a:r>
              <a:rPr sz="1800" spc="135" dirty="0">
                <a:solidFill>
                  <a:schemeClr val="accent6"/>
                </a:solidFill>
                <a:latin typeface="Tahoma"/>
                <a:cs typeface="Tahoma"/>
              </a:rPr>
              <a:t>g</a:t>
            </a:r>
            <a:r>
              <a:rPr sz="1800" spc="-30" dirty="0">
                <a:solidFill>
                  <a:schemeClr val="accent6"/>
                </a:solidFill>
                <a:latin typeface="Tahoma"/>
                <a:cs typeface="Tahoma"/>
              </a:rPr>
              <a:t>r</a:t>
            </a:r>
            <a:r>
              <a:rPr sz="1800" spc="30" dirty="0">
                <a:solidFill>
                  <a:schemeClr val="accent6"/>
                </a:solidFill>
                <a:latin typeface="Tahoma"/>
                <a:cs typeface="Tahoma"/>
              </a:rPr>
              <a:t>a</a:t>
            </a:r>
            <a:r>
              <a:rPr sz="1800" spc="45" dirty="0">
                <a:solidFill>
                  <a:schemeClr val="accent6"/>
                </a:solidFill>
                <a:latin typeface="Tahoma"/>
                <a:cs typeface="Tahoma"/>
              </a:rPr>
              <a:t>m</a:t>
            </a:r>
            <a:r>
              <a:rPr sz="1800" spc="-5" dirty="0">
                <a:solidFill>
                  <a:schemeClr val="accent6"/>
                </a:solidFill>
                <a:latin typeface="Tahoma"/>
                <a:cs typeface="Tahoma"/>
              </a:rPr>
              <a:t>s</a:t>
            </a:r>
            <a:r>
              <a:rPr sz="1800" spc="-105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chemeClr val="accent6"/>
                </a:solidFill>
                <a:latin typeface="Tahoma"/>
                <a:cs typeface="Tahoma"/>
              </a:rPr>
              <a:t>th</a:t>
            </a:r>
            <a:r>
              <a:rPr sz="1800" spc="-5" dirty="0">
                <a:solidFill>
                  <a:schemeClr val="accent6"/>
                </a:solidFill>
                <a:latin typeface="Tahoma"/>
                <a:cs typeface="Tahoma"/>
              </a:rPr>
              <a:t>a</a:t>
            </a:r>
            <a:r>
              <a:rPr sz="1800" spc="-35" dirty="0">
                <a:solidFill>
                  <a:schemeClr val="accent6"/>
                </a:solidFill>
                <a:latin typeface="Tahoma"/>
                <a:cs typeface="Tahoma"/>
              </a:rPr>
              <a:t>t</a:t>
            </a:r>
            <a:r>
              <a:rPr sz="1800" spc="-125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125" dirty="0">
                <a:solidFill>
                  <a:schemeClr val="accent6"/>
                </a:solidFill>
                <a:latin typeface="Tahoma"/>
                <a:cs typeface="Tahoma"/>
              </a:rPr>
              <a:t>g</a:t>
            </a:r>
            <a:r>
              <a:rPr sz="1800" spc="55" dirty="0">
                <a:solidFill>
                  <a:schemeClr val="accent6"/>
                </a:solidFill>
                <a:latin typeface="Tahoma"/>
                <a:cs typeface="Tahoma"/>
              </a:rPr>
              <a:t>i</a:t>
            </a:r>
            <a:r>
              <a:rPr sz="1800" spc="25" dirty="0">
                <a:solidFill>
                  <a:schemeClr val="accent6"/>
                </a:solidFill>
                <a:latin typeface="Tahoma"/>
                <a:cs typeface="Tahoma"/>
              </a:rPr>
              <a:t>ve  </a:t>
            </a:r>
            <a:r>
              <a:rPr sz="1800" spc="35" dirty="0">
                <a:solidFill>
                  <a:schemeClr val="accent6"/>
                </a:solidFill>
                <a:latin typeface="Tahoma"/>
                <a:cs typeface="Tahoma"/>
              </a:rPr>
              <a:t>benefits </a:t>
            </a:r>
            <a:r>
              <a:rPr sz="1800" spc="45" dirty="0">
                <a:solidFill>
                  <a:schemeClr val="accent6"/>
                </a:solidFill>
                <a:latin typeface="Tahoma"/>
                <a:cs typeface="Tahoma"/>
              </a:rPr>
              <a:t>to </a:t>
            </a:r>
            <a:r>
              <a:rPr sz="1800" spc="35" dirty="0">
                <a:solidFill>
                  <a:schemeClr val="accent6"/>
                </a:solidFill>
                <a:latin typeface="Tahoma"/>
                <a:cs typeface="Tahoma"/>
              </a:rPr>
              <a:t>guests </a:t>
            </a:r>
            <a:r>
              <a:rPr sz="1800" spc="40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chemeClr val="accent6"/>
                </a:solidFill>
                <a:latin typeface="Tahoma"/>
                <a:cs typeface="Tahoma"/>
              </a:rPr>
              <a:t>who</a:t>
            </a:r>
            <a:r>
              <a:rPr sz="1800" spc="-135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85" dirty="0">
                <a:solidFill>
                  <a:schemeClr val="accent6"/>
                </a:solidFill>
                <a:latin typeface="Tahoma"/>
                <a:cs typeface="Tahoma"/>
              </a:rPr>
              <a:t>come</a:t>
            </a:r>
            <a:r>
              <a:rPr sz="1800" spc="-120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chemeClr val="accent6"/>
                </a:solidFill>
                <a:latin typeface="Tahoma"/>
                <a:cs typeface="Tahoma"/>
              </a:rPr>
              <a:t>back.</a:t>
            </a:r>
            <a:endParaRPr sz="1800" dirty="0">
              <a:solidFill>
                <a:schemeClr val="accent6"/>
              </a:solidFill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485132" y="3273552"/>
            <a:ext cx="935990" cy="935990"/>
            <a:chOff x="4485132" y="3273552"/>
            <a:chExt cx="935990" cy="935990"/>
          </a:xfrm>
        </p:grpSpPr>
        <p:sp>
          <p:nvSpPr>
            <p:cNvPr id="21" name="object 21"/>
            <p:cNvSpPr/>
            <p:nvPr/>
          </p:nvSpPr>
          <p:spPr>
            <a:xfrm>
              <a:off x="4485132" y="3273552"/>
              <a:ext cx="935990" cy="935990"/>
            </a:xfrm>
            <a:custGeom>
              <a:avLst/>
              <a:gdLst/>
              <a:ahLst/>
              <a:cxnLst/>
              <a:rect l="l" t="t" r="r" b="b"/>
              <a:pathLst>
                <a:path w="935989" h="935989">
                  <a:moveTo>
                    <a:pt x="467867" y="0"/>
                  </a:moveTo>
                  <a:lnTo>
                    <a:pt x="420023" y="2415"/>
                  </a:lnTo>
                  <a:lnTo>
                    <a:pt x="373562" y="9503"/>
                  </a:lnTo>
                  <a:lnTo>
                    <a:pt x="328720" y="21030"/>
                  </a:lnTo>
                  <a:lnTo>
                    <a:pt x="285732" y="36760"/>
                  </a:lnTo>
                  <a:lnTo>
                    <a:pt x="244832" y="56459"/>
                  </a:lnTo>
                  <a:lnTo>
                    <a:pt x="206257" y="79891"/>
                  </a:lnTo>
                  <a:lnTo>
                    <a:pt x="170240" y="106822"/>
                  </a:lnTo>
                  <a:lnTo>
                    <a:pt x="137017" y="137017"/>
                  </a:lnTo>
                  <a:lnTo>
                    <a:pt x="106822" y="170240"/>
                  </a:lnTo>
                  <a:lnTo>
                    <a:pt x="79891" y="206257"/>
                  </a:lnTo>
                  <a:lnTo>
                    <a:pt x="56459" y="244832"/>
                  </a:lnTo>
                  <a:lnTo>
                    <a:pt x="36760" y="285732"/>
                  </a:lnTo>
                  <a:lnTo>
                    <a:pt x="21030" y="328720"/>
                  </a:lnTo>
                  <a:lnTo>
                    <a:pt x="9503" y="373562"/>
                  </a:lnTo>
                  <a:lnTo>
                    <a:pt x="2415" y="420023"/>
                  </a:lnTo>
                  <a:lnTo>
                    <a:pt x="0" y="467868"/>
                  </a:lnTo>
                  <a:lnTo>
                    <a:pt x="2415" y="515712"/>
                  </a:lnTo>
                  <a:lnTo>
                    <a:pt x="9503" y="562173"/>
                  </a:lnTo>
                  <a:lnTo>
                    <a:pt x="21030" y="607015"/>
                  </a:lnTo>
                  <a:lnTo>
                    <a:pt x="36760" y="650003"/>
                  </a:lnTo>
                  <a:lnTo>
                    <a:pt x="56459" y="690903"/>
                  </a:lnTo>
                  <a:lnTo>
                    <a:pt x="79891" y="729478"/>
                  </a:lnTo>
                  <a:lnTo>
                    <a:pt x="106822" y="765495"/>
                  </a:lnTo>
                  <a:lnTo>
                    <a:pt x="137017" y="798718"/>
                  </a:lnTo>
                  <a:lnTo>
                    <a:pt x="170240" y="828913"/>
                  </a:lnTo>
                  <a:lnTo>
                    <a:pt x="206257" y="855844"/>
                  </a:lnTo>
                  <a:lnTo>
                    <a:pt x="244832" y="879276"/>
                  </a:lnTo>
                  <a:lnTo>
                    <a:pt x="285732" y="898975"/>
                  </a:lnTo>
                  <a:lnTo>
                    <a:pt x="328720" y="914705"/>
                  </a:lnTo>
                  <a:lnTo>
                    <a:pt x="373562" y="926232"/>
                  </a:lnTo>
                  <a:lnTo>
                    <a:pt x="420023" y="933320"/>
                  </a:lnTo>
                  <a:lnTo>
                    <a:pt x="467867" y="935736"/>
                  </a:lnTo>
                  <a:lnTo>
                    <a:pt x="515712" y="933320"/>
                  </a:lnTo>
                  <a:lnTo>
                    <a:pt x="562173" y="926232"/>
                  </a:lnTo>
                  <a:lnTo>
                    <a:pt x="607015" y="914705"/>
                  </a:lnTo>
                  <a:lnTo>
                    <a:pt x="650003" y="898975"/>
                  </a:lnTo>
                  <a:lnTo>
                    <a:pt x="690903" y="879276"/>
                  </a:lnTo>
                  <a:lnTo>
                    <a:pt x="729478" y="855844"/>
                  </a:lnTo>
                  <a:lnTo>
                    <a:pt x="765495" y="828913"/>
                  </a:lnTo>
                  <a:lnTo>
                    <a:pt x="798718" y="798718"/>
                  </a:lnTo>
                  <a:lnTo>
                    <a:pt x="828913" y="765495"/>
                  </a:lnTo>
                  <a:lnTo>
                    <a:pt x="855844" y="729478"/>
                  </a:lnTo>
                  <a:lnTo>
                    <a:pt x="879276" y="690903"/>
                  </a:lnTo>
                  <a:lnTo>
                    <a:pt x="898975" y="650003"/>
                  </a:lnTo>
                  <a:lnTo>
                    <a:pt x="914705" y="607015"/>
                  </a:lnTo>
                  <a:lnTo>
                    <a:pt x="926232" y="562173"/>
                  </a:lnTo>
                  <a:lnTo>
                    <a:pt x="933320" y="515712"/>
                  </a:lnTo>
                  <a:lnTo>
                    <a:pt x="935735" y="467868"/>
                  </a:lnTo>
                  <a:lnTo>
                    <a:pt x="933320" y="420023"/>
                  </a:lnTo>
                  <a:lnTo>
                    <a:pt x="926232" y="373562"/>
                  </a:lnTo>
                  <a:lnTo>
                    <a:pt x="914705" y="328720"/>
                  </a:lnTo>
                  <a:lnTo>
                    <a:pt x="898975" y="285732"/>
                  </a:lnTo>
                  <a:lnTo>
                    <a:pt x="879276" y="244832"/>
                  </a:lnTo>
                  <a:lnTo>
                    <a:pt x="855844" y="206257"/>
                  </a:lnTo>
                  <a:lnTo>
                    <a:pt x="828913" y="170240"/>
                  </a:lnTo>
                  <a:lnTo>
                    <a:pt x="798718" y="137017"/>
                  </a:lnTo>
                  <a:lnTo>
                    <a:pt x="765495" y="106822"/>
                  </a:lnTo>
                  <a:lnTo>
                    <a:pt x="729478" y="79891"/>
                  </a:lnTo>
                  <a:lnTo>
                    <a:pt x="690903" y="56459"/>
                  </a:lnTo>
                  <a:lnTo>
                    <a:pt x="650003" y="36760"/>
                  </a:lnTo>
                  <a:lnTo>
                    <a:pt x="607015" y="21030"/>
                  </a:lnTo>
                  <a:lnTo>
                    <a:pt x="562173" y="9503"/>
                  </a:lnTo>
                  <a:lnTo>
                    <a:pt x="515712" y="2415"/>
                  </a:lnTo>
                  <a:lnTo>
                    <a:pt x="467867" y="0"/>
                  </a:lnTo>
                  <a:close/>
                </a:path>
              </a:pathLst>
            </a:custGeom>
            <a:solidFill>
              <a:srgbClr val="5A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41011" y="3532835"/>
              <a:ext cx="184785" cy="184785"/>
            </a:xfrm>
            <a:custGeom>
              <a:avLst/>
              <a:gdLst/>
              <a:ahLst/>
              <a:cxnLst/>
              <a:rect l="l" t="t" r="r" b="b"/>
              <a:pathLst>
                <a:path w="184785" h="184785">
                  <a:moveTo>
                    <a:pt x="67056" y="162128"/>
                  </a:moveTo>
                  <a:lnTo>
                    <a:pt x="0" y="162128"/>
                  </a:lnTo>
                  <a:lnTo>
                    <a:pt x="0" y="184492"/>
                  </a:lnTo>
                  <a:lnTo>
                    <a:pt x="67056" y="184492"/>
                  </a:lnTo>
                  <a:lnTo>
                    <a:pt x="67056" y="162128"/>
                  </a:lnTo>
                  <a:close/>
                </a:path>
                <a:path w="184785" h="184785">
                  <a:moveTo>
                    <a:pt x="184391" y="0"/>
                  </a:moveTo>
                  <a:lnTo>
                    <a:pt x="162039" y="0"/>
                  </a:lnTo>
                  <a:lnTo>
                    <a:pt x="162039" y="67081"/>
                  </a:lnTo>
                  <a:lnTo>
                    <a:pt x="184391" y="67081"/>
                  </a:lnTo>
                  <a:lnTo>
                    <a:pt x="184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0678" y="3575951"/>
              <a:ext cx="337916" cy="36575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610225" y="3068828"/>
            <a:ext cx="2165985" cy="129857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ct val="91000"/>
              </a:lnSpc>
              <a:spcBef>
                <a:spcPts val="295"/>
              </a:spcBef>
            </a:pPr>
            <a:r>
              <a:rPr sz="1800" b="1" spc="-35" dirty="0">
                <a:solidFill>
                  <a:schemeClr val="accent6"/>
                </a:solidFill>
                <a:latin typeface="Tahoma"/>
                <a:cs typeface="Tahoma"/>
              </a:rPr>
              <a:t>Adjust</a:t>
            </a:r>
            <a:r>
              <a:rPr sz="1800" b="1" spc="-80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chemeClr val="accent6"/>
                </a:solidFill>
                <a:latin typeface="Tahoma"/>
                <a:cs typeface="Tahoma"/>
              </a:rPr>
              <a:t>P</a:t>
            </a:r>
            <a:r>
              <a:rPr sz="1800" b="1" spc="-114" dirty="0">
                <a:solidFill>
                  <a:schemeClr val="accent6"/>
                </a:solidFill>
                <a:latin typeface="Tahoma"/>
                <a:cs typeface="Tahoma"/>
              </a:rPr>
              <a:t>r</a:t>
            </a:r>
            <a:r>
              <a:rPr sz="1800" b="1" spc="-15" dirty="0">
                <a:solidFill>
                  <a:schemeClr val="accent6"/>
                </a:solidFill>
                <a:latin typeface="Tahoma"/>
                <a:cs typeface="Tahoma"/>
              </a:rPr>
              <a:t>om</a:t>
            </a:r>
            <a:r>
              <a:rPr sz="1800" b="1" spc="-25" dirty="0">
                <a:solidFill>
                  <a:schemeClr val="accent6"/>
                </a:solidFill>
                <a:latin typeface="Tahoma"/>
                <a:cs typeface="Tahoma"/>
              </a:rPr>
              <a:t>otions  for</a:t>
            </a:r>
            <a:r>
              <a:rPr sz="1800" b="1" spc="-85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b="1" spc="-40" dirty="0">
                <a:solidFill>
                  <a:schemeClr val="accent6"/>
                </a:solidFill>
                <a:latin typeface="Tahoma"/>
                <a:cs typeface="Tahoma"/>
              </a:rPr>
              <a:t>S</a:t>
            </a:r>
            <a:r>
              <a:rPr sz="1800" b="1" spc="-55" dirty="0">
                <a:solidFill>
                  <a:schemeClr val="accent6"/>
                </a:solidFill>
                <a:latin typeface="Tahoma"/>
                <a:cs typeface="Tahoma"/>
              </a:rPr>
              <a:t>e</a:t>
            </a:r>
            <a:r>
              <a:rPr sz="1800" b="1" spc="-50" dirty="0">
                <a:solidFill>
                  <a:schemeClr val="accent6"/>
                </a:solidFill>
                <a:latin typeface="Tahoma"/>
                <a:cs typeface="Tahoma"/>
              </a:rPr>
              <a:t>asons:</a:t>
            </a:r>
            <a:r>
              <a:rPr sz="1800" b="1" spc="-90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85" dirty="0">
                <a:solidFill>
                  <a:schemeClr val="accent6"/>
                </a:solidFill>
                <a:latin typeface="Tahoma"/>
                <a:cs typeface="Tahoma"/>
              </a:rPr>
              <a:t>Ma</a:t>
            </a:r>
            <a:r>
              <a:rPr sz="1800" spc="15" dirty="0">
                <a:solidFill>
                  <a:schemeClr val="accent6"/>
                </a:solidFill>
                <a:latin typeface="Tahoma"/>
                <a:cs typeface="Tahoma"/>
              </a:rPr>
              <a:t>k</a:t>
            </a:r>
            <a:r>
              <a:rPr sz="1800" spc="60" dirty="0">
                <a:solidFill>
                  <a:schemeClr val="accent6"/>
                </a:solidFill>
                <a:latin typeface="Tahoma"/>
                <a:cs typeface="Tahoma"/>
              </a:rPr>
              <a:t>e  </a:t>
            </a:r>
            <a:r>
              <a:rPr sz="1800" spc="35" dirty="0">
                <a:solidFill>
                  <a:schemeClr val="accent6"/>
                </a:solidFill>
                <a:latin typeface="Tahoma"/>
                <a:cs typeface="Tahoma"/>
              </a:rPr>
              <a:t>marketing </a:t>
            </a:r>
            <a:r>
              <a:rPr sz="1800" spc="45" dirty="0">
                <a:solidFill>
                  <a:schemeClr val="accent6"/>
                </a:solidFill>
                <a:latin typeface="Tahoma"/>
                <a:cs typeface="Tahoma"/>
              </a:rPr>
              <a:t>plans </a:t>
            </a:r>
            <a:r>
              <a:rPr sz="1800" spc="20" dirty="0">
                <a:solidFill>
                  <a:schemeClr val="accent6"/>
                </a:solidFill>
                <a:latin typeface="Tahoma"/>
                <a:cs typeface="Tahoma"/>
              </a:rPr>
              <a:t>for </a:t>
            </a:r>
            <a:r>
              <a:rPr sz="1800" spc="25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chemeClr val="accent6"/>
                </a:solidFill>
                <a:latin typeface="Tahoma"/>
                <a:cs typeface="Tahoma"/>
              </a:rPr>
              <a:t>bu</a:t>
            </a:r>
            <a:r>
              <a:rPr sz="1800" spc="55" dirty="0">
                <a:solidFill>
                  <a:schemeClr val="accent6"/>
                </a:solidFill>
                <a:latin typeface="Tahoma"/>
                <a:cs typeface="Tahoma"/>
              </a:rPr>
              <a:t>s</a:t>
            </a:r>
            <a:r>
              <a:rPr sz="1800" spc="-20" dirty="0">
                <a:solidFill>
                  <a:schemeClr val="accent6"/>
                </a:solidFill>
                <a:latin typeface="Tahoma"/>
                <a:cs typeface="Tahoma"/>
              </a:rPr>
              <a:t>y</a:t>
            </a:r>
            <a:r>
              <a:rPr sz="1800" spc="-125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chemeClr val="accent6"/>
                </a:solidFill>
                <a:latin typeface="Tahoma"/>
                <a:cs typeface="Tahoma"/>
              </a:rPr>
              <a:t>an</a:t>
            </a:r>
            <a:r>
              <a:rPr sz="1800" spc="70" dirty="0">
                <a:solidFill>
                  <a:schemeClr val="accent6"/>
                </a:solidFill>
                <a:latin typeface="Tahoma"/>
                <a:cs typeface="Tahoma"/>
              </a:rPr>
              <a:t>d</a:t>
            </a:r>
            <a:r>
              <a:rPr sz="1800" spc="-114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chemeClr val="accent6"/>
                </a:solidFill>
                <a:latin typeface="Tahoma"/>
                <a:cs typeface="Tahoma"/>
              </a:rPr>
              <a:t>sl</a:t>
            </a:r>
            <a:r>
              <a:rPr sz="1800" spc="75" dirty="0">
                <a:solidFill>
                  <a:schemeClr val="accent6"/>
                </a:solidFill>
                <a:latin typeface="Tahoma"/>
                <a:cs typeface="Tahoma"/>
              </a:rPr>
              <a:t>o</a:t>
            </a:r>
            <a:r>
              <a:rPr sz="1800" spc="5" dirty="0">
                <a:solidFill>
                  <a:schemeClr val="accent6"/>
                </a:solidFill>
                <a:latin typeface="Tahoma"/>
                <a:cs typeface="Tahoma"/>
              </a:rPr>
              <a:t>w</a:t>
            </a:r>
            <a:r>
              <a:rPr sz="1800" spc="-114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chemeClr val="accent6"/>
                </a:solidFill>
                <a:latin typeface="Tahoma"/>
                <a:cs typeface="Tahoma"/>
              </a:rPr>
              <a:t>t</a:t>
            </a:r>
            <a:r>
              <a:rPr sz="1800" spc="5" dirty="0">
                <a:solidFill>
                  <a:schemeClr val="accent6"/>
                </a:solidFill>
                <a:latin typeface="Tahoma"/>
                <a:cs typeface="Tahoma"/>
              </a:rPr>
              <a:t>i</a:t>
            </a:r>
            <a:r>
              <a:rPr sz="1800" spc="65" dirty="0">
                <a:solidFill>
                  <a:schemeClr val="accent6"/>
                </a:solidFill>
                <a:latin typeface="Tahoma"/>
                <a:cs typeface="Tahoma"/>
              </a:rPr>
              <a:t>m</a:t>
            </a:r>
            <a:r>
              <a:rPr sz="1800" spc="30" dirty="0">
                <a:solidFill>
                  <a:schemeClr val="accent6"/>
                </a:solidFill>
                <a:latin typeface="Tahoma"/>
                <a:cs typeface="Tahoma"/>
              </a:rPr>
              <a:t>es  </a:t>
            </a:r>
            <a:r>
              <a:rPr sz="1800" spc="45" dirty="0">
                <a:solidFill>
                  <a:schemeClr val="accent6"/>
                </a:solidFill>
                <a:latin typeface="Tahoma"/>
                <a:cs typeface="Tahoma"/>
              </a:rPr>
              <a:t>to</a:t>
            </a:r>
            <a:r>
              <a:rPr sz="1800" spc="-140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70" dirty="0">
                <a:solidFill>
                  <a:schemeClr val="accent6"/>
                </a:solidFill>
                <a:latin typeface="Tahoma"/>
                <a:cs typeface="Tahoma"/>
              </a:rPr>
              <a:t>keep</a:t>
            </a:r>
            <a:r>
              <a:rPr sz="1800" spc="-130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chemeClr val="accent6"/>
                </a:solidFill>
                <a:latin typeface="Tahoma"/>
                <a:cs typeface="Tahoma"/>
              </a:rPr>
              <a:t>rooms</a:t>
            </a:r>
            <a:r>
              <a:rPr sz="1800" spc="-140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chemeClr val="accent6"/>
                </a:solidFill>
                <a:latin typeface="Tahoma"/>
                <a:cs typeface="Tahoma"/>
              </a:rPr>
              <a:t>filled.</a:t>
            </a:r>
            <a:endParaRPr sz="1800" dirty="0">
              <a:solidFill>
                <a:schemeClr val="accent6"/>
              </a:solidFill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214359" y="3273552"/>
            <a:ext cx="937260" cy="935990"/>
            <a:chOff x="8214359" y="3273552"/>
            <a:chExt cx="937260" cy="935990"/>
          </a:xfrm>
        </p:grpSpPr>
        <p:sp>
          <p:nvSpPr>
            <p:cNvPr id="26" name="object 26"/>
            <p:cNvSpPr/>
            <p:nvPr/>
          </p:nvSpPr>
          <p:spPr>
            <a:xfrm>
              <a:off x="8214359" y="3273552"/>
              <a:ext cx="937260" cy="935990"/>
            </a:xfrm>
            <a:custGeom>
              <a:avLst/>
              <a:gdLst/>
              <a:ahLst/>
              <a:cxnLst/>
              <a:rect l="l" t="t" r="r" b="b"/>
              <a:pathLst>
                <a:path w="937259" h="935989">
                  <a:moveTo>
                    <a:pt x="468630" y="0"/>
                  </a:moveTo>
                  <a:lnTo>
                    <a:pt x="420713" y="2415"/>
                  </a:lnTo>
                  <a:lnTo>
                    <a:pt x="374182" y="9503"/>
                  </a:lnTo>
                  <a:lnTo>
                    <a:pt x="329270" y="21030"/>
                  </a:lnTo>
                  <a:lnTo>
                    <a:pt x="286214" y="36760"/>
                  </a:lnTo>
                  <a:lnTo>
                    <a:pt x="245249" y="56459"/>
                  </a:lnTo>
                  <a:lnTo>
                    <a:pt x="206610" y="79891"/>
                  </a:lnTo>
                  <a:lnTo>
                    <a:pt x="170534" y="106822"/>
                  </a:lnTo>
                  <a:lnTo>
                    <a:pt x="137255" y="137017"/>
                  </a:lnTo>
                  <a:lnTo>
                    <a:pt x="107009" y="170240"/>
                  </a:lnTo>
                  <a:lnTo>
                    <a:pt x="80032" y="206257"/>
                  </a:lnTo>
                  <a:lnTo>
                    <a:pt x="56559" y="244832"/>
                  </a:lnTo>
                  <a:lnTo>
                    <a:pt x="36826" y="285732"/>
                  </a:lnTo>
                  <a:lnTo>
                    <a:pt x="21067" y="328720"/>
                  </a:lnTo>
                  <a:lnTo>
                    <a:pt x="9520" y="373562"/>
                  </a:lnTo>
                  <a:lnTo>
                    <a:pt x="2419" y="420023"/>
                  </a:lnTo>
                  <a:lnTo>
                    <a:pt x="0" y="467868"/>
                  </a:lnTo>
                  <a:lnTo>
                    <a:pt x="2419" y="515712"/>
                  </a:lnTo>
                  <a:lnTo>
                    <a:pt x="9520" y="562173"/>
                  </a:lnTo>
                  <a:lnTo>
                    <a:pt x="21067" y="607015"/>
                  </a:lnTo>
                  <a:lnTo>
                    <a:pt x="36826" y="650003"/>
                  </a:lnTo>
                  <a:lnTo>
                    <a:pt x="56559" y="690903"/>
                  </a:lnTo>
                  <a:lnTo>
                    <a:pt x="80032" y="729478"/>
                  </a:lnTo>
                  <a:lnTo>
                    <a:pt x="107009" y="765495"/>
                  </a:lnTo>
                  <a:lnTo>
                    <a:pt x="137255" y="798718"/>
                  </a:lnTo>
                  <a:lnTo>
                    <a:pt x="170534" y="828913"/>
                  </a:lnTo>
                  <a:lnTo>
                    <a:pt x="206610" y="855844"/>
                  </a:lnTo>
                  <a:lnTo>
                    <a:pt x="245249" y="879276"/>
                  </a:lnTo>
                  <a:lnTo>
                    <a:pt x="286214" y="898975"/>
                  </a:lnTo>
                  <a:lnTo>
                    <a:pt x="329270" y="914705"/>
                  </a:lnTo>
                  <a:lnTo>
                    <a:pt x="374182" y="926232"/>
                  </a:lnTo>
                  <a:lnTo>
                    <a:pt x="420713" y="933320"/>
                  </a:lnTo>
                  <a:lnTo>
                    <a:pt x="468630" y="935736"/>
                  </a:lnTo>
                  <a:lnTo>
                    <a:pt x="516546" y="933320"/>
                  </a:lnTo>
                  <a:lnTo>
                    <a:pt x="563077" y="926232"/>
                  </a:lnTo>
                  <a:lnTo>
                    <a:pt x="607989" y="914705"/>
                  </a:lnTo>
                  <a:lnTo>
                    <a:pt x="651045" y="898975"/>
                  </a:lnTo>
                  <a:lnTo>
                    <a:pt x="692010" y="879276"/>
                  </a:lnTo>
                  <a:lnTo>
                    <a:pt x="730649" y="855844"/>
                  </a:lnTo>
                  <a:lnTo>
                    <a:pt x="766725" y="828913"/>
                  </a:lnTo>
                  <a:lnTo>
                    <a:pt x="800004" y="798718"/>
                  </a:lnTo>
                  <a:lnTo>
                    <a:pt x="830250" y="765495"/>
                  </a:lnTo>
                  <a:lnTo>
                    <a:pt x="857227" y="729478"/>
                  </a:lnTo>
                  <a:lnTo>
                    <a:pt x="880700" y="690903"/>
                  </a:lnTo>
                  <a:lnTo>
                    <a:pt x="900433" y="650003"/>
                  </a:lnTo>
                  <a:lnTo>
                    <a:pt x="916192" y="607015"/>
                  </a:lnTo>
                  <a:lnTo>
                    <a:pt x="927739" y="562173"/>
                  </a:lnTo>
                  <a:lnTo>
                    <a:pt x="934840" y="515712"/>
                  </a:lnTo>
                  <a:lnTo>
                    <a:pt x="937260" y="467868"/>
                  </a:lnTo>
                  <a:lnTo>
                    <a:pt x="934840" y="420023"/>
                  </a:lnTo>
                  <a:lnTo>
                    <a:pt x="927739" y="373562"/>
                  </a:lnTo>
                  <a:lnTo>
                    <a:pt x="916192" y="328720"/>
                  </a:lnTo>
                  <a:lnTo>
                    <a:pt x="900433" y="285732"/>
                  </a:lnTo>
                  <a:lnTo>
                    <a:pt x="880700" y="244832"/>
                  </a:lnTo>
                  <a:lnTo>
                    <a:pt x="857227" y="206257"/>
                  </a:lnTo>
                  <a:lnTo>
                    <a:pt x="830250" y="170240"/>
                  </a:lnTo>
                  <a:lnTo>
                    <a:pt x="800004" y="137017"/>
                  </a:lnTo>
                  <a:lnTo>
                    <a:pt x="766725" y="106822"/>
                  </a:lnTo>
                  <a:lnTo>
                    <a:pt x="730649" y="79891"/>
                  </a:lnTo>
                  <a:lnTo>
                    <a:pt x="692010" y="56459"/>
                  </a:lnTo>
                  <a:lnTo>
                    <a:pt x="651045" y="36760"/>
                  </a:lnTo>
                  <a:lnTo>
                    <a:pt x="607989" y="21030"/>
                  </a:lnTo>
                  <a:lnTo>
                    <a:pt x="563077" y="9503"/>
                  </a:lnTo>
                  <a:lnTo>
                    <a:pt x="516546" y="2415"/>
                  </a:lnTo>
                  <a:lnTo>
                    <a:pt x="468630" y="0"/>
                  </a:lnTo>
                  <a:close/>
                </a:path>
              </a:pathLst>
            </a:custGeom>
            <a:solidFill>
              <a:srgbClr val="D091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581373" y="3502074"/>
              <a:ext cx="206375" cy="255270"/>
            </a:xfrm>
            <a:custGeom>
              <a:avLst/>
              <a:gdLst/>
              <a:ahLst/>
              <a:cxnLst/>
              <a:rect l="l" t="t" r="r" b="b"/>
              <a:pathLst>
                <a:path w="206375" h="255270">
                  <a:moveTo>
                    <a:pt x="119322" y="0"/>
                  </a:moveTo>
                  <a:lnTo>
                    <a:pt x="85702" y="0"/>
                  </a:lnTo>
                  <a:lnTo>
                    <a:pt x="85702" y="50707"/>
                  </a:lnTo>
                  <a:lnTo>
                    <a:pt x="77148" y="52705"/>
                  </a:lnTo>
                  <a:lnTo>
                    <a:pt x="25083" y="84983"/>
                  </a:lnTo>
                  <a:lnTo>
                    <a:pt x="0" y="150202"/>
                  </a:lnTo>
                  <a:lnTo>
                    <a:pt x="6022" y="185443"/>
                  </a:lnTo>
                  <a:lnTo>
                    <a:pt x="19441" y="208444"/>
                  </a:lnTo>
                  <a:lnTo>
                    <a:pt x="38319" y="225591"/>
                  </a:lnTo>
                  <a:lnTo>
                    <a:pt x="60968" y="238346"/>
                  </a:lnTo>
                  <a:lnTo>
                    <a:pt x="85702" y="248171"/>
                  </a:lnTo>
                  <a:lnTo>
                    <a:pt x="85702" y="255220"/>
                  </a:lnTo>
                  <a:lnTo>
                    <a:pt x="120105" y="220915"/>
                  </a:lnTo>
                  <a:lnTo>
                    <a:pt x="119322" y="220665"/>
                  </a:lnTo>
                  <a:lnTo>
                    <a:pt x="119322" y="209930"/>
                  </a:lnTo>
                  <a:lnTo>
                    <a:pt x="78226" y="206864"/>
                  </a:lnTo>
                  <a:lnTo>
                    <a:pt x="41552" y="170998"/>
                  </a:lnTo>
                  <a:lnTo>
                    <a:pt x="38557" y="143764"/>
                  </a:lnTo>
                  <a:lnTo>
                    <a:pt x="47465" y="117495"/>
                  </a:lnTo>
                  <a:lnTo>
                    <a:pt x="67043" y="97222"/>
                  </a:lnTo>
                  <a:lnTo>
                    <a:pt x="72833" y="93518"/>
                  </a:lnTo>
                  <a:lnTo>
                    <a:pt x="79113" y="90639"/>
                  </a:lnTo>
                  <a:lnTo>
                    <a:pt x="85702" y="88668"/>
                  </a:lnTo>
                  <a:lnTo>
                    <a:pt x="119322" y="88668"/>
                  </a:lnTo>
                  <a:lnTo>
                    <a:pt x="119322" y="85481"/>
                  </a:lnTo>
                  <a:lnTo>
                    <a:pt x="202838" y="85481"/>
                  </a:lnTo>
                  <a:lnTo>
                    <a:pt x="187312" y="72372"/>
                  </a:lnTo>
                  <a:lnTo>
                    <a:pt x="166292" y="60370"/>
                  </a:lnTo>
                  <a:lnTo>
                    <a:pt x="143444" y="52356"/>
                  </a:lnTo>
                  <a:lnTo>
                    <a:pt x="119322" y="48583"/>
                  </a:lnTo>
                  <a:lnTo>
                    <a:pt x="119322" y="0"/>
                  </a:lnTo>
                  <a:close/>
                </a:path>
                <a:path w="206375" h="255270">
                  <a:moveTo>
                    <a:pt x="119322" y="88668"/>
                  </a:moveTo>
                  <a:lnTo>
                    <a:pt x="85702" y="88668"/>
                  </a:lnTo>
                  <a:lnTo>
                    <a:pt x="85702" y="209930"/>
                  </a:lnTo>
                  <a:lnTo>
                    <a:pt x="119322" y="209930"/>
                  </a:lnTo>
                  <a:lnTo>
                    <a:pt x="119322" y="88668"/>
                  </a:lnTo>
                  <a:close/>
                </a:path>
                <a:path w="206375" h="255270">
                  <a:moveTo>
                    <a:pt x="202838" y="85481"/>
                  </a:moveTo>
                  <a:lnTo>
                    <a:pt x="119322" y="85481"/>
                  </a:lnTo>
                  <a:lnTo>
                    <a:pt x="135960" y="88544"/>
                  </a:lnTo>
                  <a:lnTo>
                    <a:pt x="151694" y="94399"/>
                  </a:lnTo>
                  <a:lnTo>
                    <a:pt x="166174" y="102881"/>
                  </a:lnTo>
                  <a:lnTo>
                    <a:pt x="179054" y="113826"/>
                  </a:lnTo>
                  <a:lnTo>
                    <a:pt x="205950" y="88109"/>
                  </a:lnTo>
                  <a:lnTo>
                    <a:pt x="202838" y="854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340722" y="2944114"/>
            <a:ext cx="2048510" cy="154876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ct val="91000"/>
              </a:lnSpc>
              <a:spcBef>
                <a:spcPts val="295"/>
              </a:spcBef>
            </a:pPr>
            <a:r>
              <a:rPr sz="1800" b="1" spc="-35" dirty="0">
                <a:solidFill>
                  <a:schemeClr val="accent6"/>
                </a:solidFill>
                <a:latin typeface="Tahoma"/>
                <a:cs typeface="Tahoma"/>
              </a:rPr>
              <a:t>Adjust </a:t>
            </a:r>
            <a:r>
              <a:rPr sz="1800" b="1" spc="-55" dirty="0">
                <a:solidFill>
                  <a:schemeClr val="accent6"/>
                </a:solidFill>
                <a:latin typeface="Tahoma"/>
                <a:cs typeface="Tahoma"/>
              </a:rPr>
              <a:t>Prices </a:t>
            </a:r>
            <a:r>
              <a:rPr sz="1800" b="1" spc="-50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b="1" spc="-55" dirty="0">
                <a:solidFill>
                  <a:schemeClr val="accent6"/>
                </a:solidFill>
                <a:latin typeface="Tahoma"/>
                <a:cs typeface="Tahoma"/>
              </a:rPr>
              <a:t>S</a:t>
            </a:r>
            <a:r>
              <a:rPr sz="1800" b="1" spc="-75" dirty="0">
                <a:solidFill>
                  <a:schemeClr val="accent6"/>
                </a:solidFill>
                <a:latin typeface="Tahoma"/>
                <a:cs typeface="Tahoma"/>
              </a:rPr>
              <a:t>ma</a:t>
            </a:r>
            <a:r>
              <a:rPr sz="1800" b="1" spc="-85" dirty="0">
                <a:solidFill>
                  <a:schemeClr val="accent6"/>
                </a:solidFill>
                <a:latin typeface="Tahoma"/>
                <a:cs typeface="Tahoma"/>
              </a:rPr>
              <a:t>r</a:t>
            </a:r>
            <a:r>
              <a:rPr sz="1800" b="1" spc="-55" dirty="0">
                <a:solidFill>
                  <a:schemeClr val="accent6"/>
                </a:solidFill>
                <a:latin typeface="Tahoma"/>
                <a:cs typeface="Tahoma"/>
              </a:rPr>
              <a:t>t</a:t>
            </a:r>
            <a:r>
              <a:rPr sz="1800" b="1" spc="-40" dirty="0">
                <a:solidFill>
                  <a:schemeClr val="accent6"/>
                </a:solidFill>
                <a:latin typeface="Tahoma"/>
                <a:cs typeface="Tahoma"/>
              </a:rPr>
              <a:t>ly:</a:t>
            </a:r>
            <a:r>
              <a:rPr sz="1800" b="1" spc="-90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chemeClr val="accent6"/>
                </a:solidFill>
                <a:latin typeface="Tahoma"/>
                <a:cs typeface="Tahoma"/>
              </a:rPr>
              <a:t>C</a:t>
            </a:r>
            <a:r>
              <a:rPr sz="1800" spc="114" dirty="0">
                <a:solidFill>
                  <a:schemeClr val="accent6"/>
                </a:solidFill>
                <a:latin typeface="Tahoma"/>
                <a:cs typeface="Tahoma"/>
              </a:rPr>
              <a:t>h</a:t>
            </a:r>
            <a:r>
              <a:rPr sz="1800" spc="55" dirty="0">
                <a:solidFill>
                  <a:schemeClr val="accent6"/>
                </a:solidFill>
                <a:latin typeface="Tahoma"/>
                <a:cs typeface="Tahoma"/>
              </a:rPr>
              <a:t>ange  prices </a:t>
            </a:r>
            <a:r>
              <a:rPr sz="1800" spc="75" dirty="0">
                <a:solidFill>
                  <a:schemeClr val="accent6"/>
                </a:solidFill>
                <a:latin typeface="Tahoma"/>
                <a:cs typeface="Tahoma"/>
              </a:rPr>
              <a:t>based </a:t>
            </a:r>
            <a:r>
              <a:rPr sz="1800" spc="80" dirty="0">
                <a:solidFill>
                  <a:schemeClr val="accent6"/>
                </a:solidFill>
                <a:latin typeface="Tahoma"/>
                <a:cs typeface="Tahoma"/>
              </a:rPr>
              <a:t>on </a:t>
            </a:r>
            <a:r>
              <a:rPr sz="1800" spc="85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70" dirty="0">
                <a:solidFill>
                  <a:schemeClr val="accent6"/>
                </a:solidFill>
                <a:latin typeface="Tahoma"/>
                <a:cs typeface="Tahoma"/>
              </a:rPr>
              <a:t>dema</a:t>
            </a:r>
            <a:r>
              <a:rPr sz="1800" spc="60" dirty="0">
                <a:solidFill>
                  <a:schemeClr val="accent6"/>
                </a:solidFill>
                <a:latin typeface="Tahoma"/>
                <a:cs typeface="Tahoma"/>
              </a:rPr>
              <a:t>n</a:t>
            </a:r>
            <a:r>
              <a:rPr sz="1800" spc="150" dirty="0">
                <a:solidFill>
                  <a:schemeClr val="accent6"/>
                </a:solidFill>
                <a:latin typeface="Tahoma"/>
                <a:cs typeface="Tahoma"/>
              </a:rPr>
              <a:t>d</a:t>
            </a:r>
            <a:r>
              <a:rPr sz="1800" spc="-114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chemeClr val="accent6"/>
                </a:solidFill>
                <a:latin typeface="Tahoma"/>
                <a:cs typeface="Tahoma"/>
              </a:rPr>
              <a:t>u</a:t>
            </a:r>
            <a:r>
              <a:rPr sz="1800" spc="20" dirty="0">
                <a:solidFill>
                  <a:schemeClr val="accent6"/>
                </a:solidFill>
                <a:latin typeface="Tahoma"/>
                <a:cs typeface="Tahoma"/>
              </a:rPr>
              <a:t>s</a:t>
            </a:r>
            <a:r>
              <a:rPr sz="1800" spc="15" dirty="0">
                <a:solidFill>
                  <a:schemeClr val="accent6"/>
                </a:solidFill>
                <a:latin typeface="Tahoma"/>
                <a:cs typeface="Tahoma"/>
              </a:rPr>
              <a:t>i</a:t>
            </a:r>
            <a:r>
              <a:rPr sz="1800" spc="85" dirty="0">
                <a:solidFill>
                  <a:schemeClr val="accent6"/>
                </a:solidFill>
                <a:latin typeface="Tahoma"/>
                <a:cs typeface="Tahoma"/>
              </a:rPr>
              <a:t>n</a:t>
            </a:r>
            <a:r>
              <a:rPr sz="1800" spc="90" dirty="0">
                <a:solidFill>
                  <a:schemeClr val="accent6"/>
                </a:solidFill>
                <a:latin typeface="Tahoma"/>
                <a:cs typeface="Tahoma"/>
              </a:rPr>
              <a:t>g</a:t>
            </a:r>
            <a:r>
              <a:rPr sz="1800" spc="-125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80" dirty="0">
                <a:solidFill>
                  <a:schemeClr val="accent6"/>
                </a:solidFill>
                <a:latin typeface="Tahoma"/>
                <a:cs typeface="Tahoma"/>
              </a:rPr>
              <a:t>d</a:t>
            </a:r>
            <a:r>
              <a:rPr sz="1800" spc="65" dirty="0">
                <a:solidFill>
                  <a:schemeClr val="accent6"/>
                </a:solidFill>
                <a:latin typeface="Tahoma"/>
                <a:cs typeface="Tahoma"/>
              </a:rPr>
              <a:t>a</a:t>
            </a:r>
            <a:r>
              <a:rPr sz="1800" spc="-10" dirty="0">
                <a:solidFill>
                  <a:schemeClr val="accent6"/>
                </a:solidFill>
                <a:latin typeface="Tahoma"/>
                <a:cs typeface="Tahoma"/>
              </a:rPr>
              <a:t>ta  </a:t>
            </a:r>
            <a:r>
              <a:rPr sz="1800" spc="25" dirty="0">
                <a:solidFill>
                  <a:schemeClr val="accent6"/>
                </a:solidFill>
                <a:latin typeface="Tahoma"/>
                <a:cs typeface="Tahoma"/>
              </a:rPr>
              <a:t>from </a:t>
            </a:r>
            <a:r>
              <a:rPr sz="1800" spc="35" dirty="0">
                <a:solidFill>
                  <a:schemeClr val="accent6"/>
                </a:solidFill>
                <a:latin typeface="Tahoma"/>
                <a:cs typeface="Tahoma"/>
              </a:rPr>
              <a:t>average </a:t>
            </a:r>
            <a:r>
              <a:rPr sz="1800" spc="45" dirty="0">
                <a:solidFill>
                  <a:schemeClr val="accent6"/>
                </a:solidFill>
                <a:latin typeface="Tahoma"/>
                <a:cs typeface="Tahoma"/>
              </a:rPr>
              <a:t>daily </a:t>
            </a:r>
            <a:r>
              <a:rPr sz="1800" spc="-550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chemeClr val="accent6"/>
                </a:solidFill>
                <a:latin typeface="Tahoma"/>
                <a:cs typeface="Tahoma"/>
              </a:rPr>
              <a:t>rates.</a:t>
            </a:r>
            <a:endParaRPr sz="1800" dirty="0">
              <a:solidFill>
                <a:schemeClr val="accent6"/>
              </a:solidFill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54380" y="4905395"/>
            <a:ext cx="937260" cy="937260"/>
            <a:chOff x="754380" y="5387340"/>
            <a:chExt cx="937260" cy="937260"/>
          </a:xfrm>
        </p:grpSpPr>
        <p:sp>
          <p:nvSpPr>
            <p:cNvPr id="30" name="object 30"/>
            <p:cNvSpPr/>
            <p:nvPr/>
          </p:nvSpPr>
          <p:spPr>
            <a:xfrm>
              <a:off x="754380" y="5387340"/>
              <a:ext cx="937260" cy="937260"/>
            </a:xfrm>
            <a:custGeom>
              <a:avLst/>
              <a:gdLst/>
              <a:ahLst/>
              <a:cxnLst/>
              <a:rect l="l" t="t" r="r" b="b"/>
              <a:pathLst>
                <a:path w="937260" h="937260">
                  <a:moveTo>
                    <a:pt x="468630" y="0"/>
                  </a:moveTo>
                  <a:lnTo>
                    <a:pt x="420715" y="2419"/>
                  </a:lnTo>
                  <a:lnTo>
                    <a:pt x="374185" y="9521"/>
                  </a:lnTo>
                  <a:lnTo>
                    <a:pt x="329275" y="21069"/>
                  </a:lnTo>
                  <a:lnTo>
                    <a:pt x="286219" y="36827"/>
                  </a:lnTo>
                  <a:lnTo>
                    <a:pt x="245254" y="56561"/>
                  </a:lnTo>
                  <a:lnTo>
                    <a:pt x="206616" y="80035"/>
                  </a:lnTo>
                  <a:lnTo>
                    <a:pt x="170539" y="107013"/>
                  </a:lnTo>
                  <a:lnTo>
                    <a:pt x="137260" y="137260"/>
                  </a:lnTo>
                  <a:lnTo>
                    <a:pt x="107013" y="170539"/>
                  </a:lnTo>
                  <a:lnTo>
                    <a:pt x="80035" y="206616"/>
                  </a:lnTo>
                  <a:lnTo>
                    <a:pt x="56561" y="245254"/>
                  </a:lnTo>
                  <a:lnTo>
                    <a:pt x="36827" y="286219"/>
                  </a:lnTo>
                  <a:lnTo>
                    <a:pt x="21069" y="329275"/>
                  </a:lnTo>
                  <a:lnTo>
                    <a:pt x="9521" y="374185"/>
                  </a:lnTo>
                  <a:lnTo>
                    <a:pt x="2419" y="420715"/>
                  </a:lnTo>
                  <a:lnTo>
                    <a:pt x="0" y="468630"/>
                  </a:lnTo>
                  <a:lnTo>
                    <a:pt x="2419" y="516544"/>
                  </a:lnTo>
                  <a:lnTo>
                    <a:pt x="9521" y="563074"/>
                  </a:lnTo>
                  <a:lnTo>
                    <a:pt x="21069" y="607984"/>
                  </a:lnTo>
                  <a:lnTo>
                    <a:pt x="36827" y="651040"/>
                  </a:lnTo>
                  <a:lnTo>
                    <a:pt x="56561" y="692005"/>
                  </a:lnTo>
                  <a:lnTo>
                    <a:pt x="80035" y="730643"/>
                  </a:lnTo>
                  <a:lnTo>
                    <a:pt x="107013" y="766720"/>
                  </a:lnTo>
                  <a:lnTo>
                    <a:pt x="137260" y="799999"/>
                  </a:lnTo>
                  <a:lnTo>
                    <a:pt x="170539" y="830246"/>
                  </a:lnTo>
                  <a:lnTo>
                    <a:pt x="206616" y="857224"/>
                  </a:lnTo>
                  <a:lnTo>
                    <a:pt x="245254" y="880698"/>
                  </a:lnTo>
                  <a:lnTo>
                    <a:pt x="286219" y="900432"/>
                  </a:lnTo>
                  <a:lnTo>
                    <a:pt x="329275" y="916190"/>
                  </a:lnTo>
                  <a:lnTo>
                    <a:pt x="374185" y="927738"/>
                  </a:lnTo>
                  <a:lnTo>
                    <a:pt x="420715" y="934840"/>
                  </a:lnTo>
                  <a:lnTo>
                    <a:pt x="468630" y="937260"/>
                  </a:lnTo>
                  <a:lnTo>
                    <a:pt x="516546" y="934840"/>
                  </a:lnTo>
                  <a:lnTo>
                    <a:pt x="563077" y="927738"/>
                  </a:lnTo>
                  <a:lnTo>
                    <a:pt x="607989" y="916190"/>
                  </a:lnTo>
                  <a:lnTo>
                    <a:pt x="651045" y="900432"/>
                  </a:lnTo>
                  <a:lnTo>
                    <a:pt x="692010" y="880698"/>
                  </a:lnTo>
                  <a:lnTo>
                    <a:pt x="730649" y="857224"/>
                  </a:lnTo>
                  <a:lnTo>
                    <a:pt x="766725" y="830246"/>
                  </a:lnTo>
                  <a:lnTo>
                    <a:pt x="800004" y="799999"/>
                  </a:lnTo>
                  <a:lnTo>
                    <a:pt x="830250" y="766720"/>
                  </a:lnTo>
                  <a:lnTo>
                    <a:pt x="857227" y="730643"/>
                  </a:lnTo>
                  <a:lnTo>
                    <a:pt x="880700" y="692005"/>
                  </a:lnTo>
                  <a:lnTo>
                    <a:pt x="900433" y="651040"/>
                  </a:lnTo>
                  <a:lnTo>
                    <a:pt x="916192" y="607984"/>
                  </a:lnTo>
                  <a:lnTo>
                    <a:pt x="927739" y="563074"/>
                  </a:lnTo>
                  <a:lnTo>
                    <a:pt x="934840" y="516544"/>
                  </a:lnTo>
                  <a:lnTo>
                    <a:pt x="937259" y="468630"/>
                  </a:lnTo>
                  <a:lnTo>
                    <a:pt x="934840" y="420715"/>
                  </a:lnTo>
                  <a:lnTo>
                    <a:pt x="927739" y="374185"/>
                  </a:lnTo>
                  <a:lnTo>
                    <a:pt x="916192" y="329275"/>
                  </a:lnTo>
                  <a:lnTo>
                    <a:pt x="900433" y="286219"/>
                  </a:lnTo>
                  <a:lnTo>
                    <a:pt x="880700" y="245254"/>
                  </a:lnTo>
                  <a:lnTo>
                    <a:pt x="857227" y="206616"/>
                  </a:lnTo>
                  <a:lnTo>
                    <a:pt x="830250" y="170539"/>
                  </a:lnTo>
                  <a:lnTo>
                    <a:pt x="800004" y="137260"/>
                  </a:lnTo>
                  <a:lnTo>
                    <a:pt x="766725" y="107013"/>
                  </a:lnTo>
                  <a:lnTo>
                    <a:pt x="730649" y="80035"/>
                  </a:lnTo>
                  <a:lnTo>
                    <a:pt x="692010" y="56561"/>
                  </a:lnTo>
                  <a:lnTo>
                    <a:pt x="651045" y="36827"/>
                  </a:lnTo>
                  <a:lnTo>
                    <a:pt x="607989" y="21069"/>
                  </a:lnTo>
                  <a:lnTo>
                    <a:pt x="563077" y="9521"/>
                  </a:lnTo>
                  <a:lnTo>
                    <a:pt x="516546" y="2419"/>
                  </a:lnTo>
                  <a:lnTo>
                    <a:pt x="468630" y="0"/>
                  </a:lnTo>
                  <a:close/>
                </a:path>
              </a:pathLst>
            </a:custGeom>
            <a:solidFill>
              <a:srgbClr val="C69F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035" y="5698549"/>
              <a:ext cx="313446" cy="23480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821268" y="4905395"/>
            <a:ext cx="2899410" cy="104838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ct val="90900"/>
              </a:lnSpc>
              <a:spcBef>
                <a:spcPts val="295"/>
              </a:spcBef>
            </a:pPr>
            <a:r>
              <a:rPr sz="1800" b="1" spc="-40" dirty="0">
                <a:solidFill>
                  <a:schemeClr val="accent6"/>
                </a:solidFill>
                <a:latin typeface="Tahoma"/>
                <a:cs typeface="Tahoma"/>
              </a:rPr>
              <a:t>Us</a:t>
            </a:r>
            <a:r>
              <a:rPr sz="1800" b="1" dirty="0">
                <a:solidFill>
                  <a:schemeClr val="accent6"/>
                </a:solidFill>
                <a:latin typeface="Tahoma"/>
                <a:cs typeface="Tahoma"/>
              </a:rPr>
              <a:t>e</a:t>
            </a:r>
            <a:r>
              <a:rPr sz="1800" b="1" spc="-90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chemeClr val="accent6"/>
                </a:solidFill>
                <a:latin typeface="Tahoma"/>
                <a:cs typeface="Tahoma"/>
              </a:rPr>
              <a:t>L</a:t>
            </a:r>
            <a:r>
              <a:rPr sz="1800" b="1" spc="-20" dirty="0">
                <a:solidFill>
                  <a:schemeClr val="accent6"/>
                </a:solidFill>
                <a:latin typeface="Tahoma"/>
                <a:cs typeface="Tahoma"/>
              </a:rPr>
              <a:t>e</a:t>
            </a:r>
            <a:r>
              <a:rPr sz="1800" b="1" spc="-5" dirty="0">
                <a:solidFill>
                  <a:schemeClr val="accent6"/>
                </a:solidFill>
                <a:latin typeface="Tahoma"/>
                <a:cs typeface="Tahoma"/>
              </a:rPr>
              <a:t>ad</a:t>
            </a:r>
            <a:r>
              <a:rPr sz="1800" b="1" spc="-105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b="1" spc="-90" dirty="0">
                <a:solidFill>
                  <a:schemeClr val="accent6"/>
                </a:solidFill>
                <a:latin typeface="Tahoma"/>
                <a:cs typeface="Tahoma"/>
              </a:rPr>
              <a:t>T</a:t>
            </a:r>
            <a:r>
              <a:rPr sz="1800" b="1" spc="-30" dirty="0">
                <a:solidFill>
                  <a:schemeClr val="accent6"/>
                </a:solidFill>
                <a:latin typeface="Tahoma"/>
                <a:cs typeface="Tahoma"/>
              </a:rPr>
              <a:t>ime:</a:t>
            </a:r>
            <a:r>
              <a:rPr sz="1800" b="1" spc="-75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chemeClr val="accent6"/>
                </a:solidFill>
                <a:latin typeface="Tahoma"/>
                <a:cs typeface="Tahoma"/>
              </a:rPr>
              <a:t>Have</a:t>
            </a:r>
            <a:r>
              <a:rPr sz="1800" spc="-114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110" dirty="0">
                <a:solidFill>
                  <a:schemeClr val="accent6"/>
                </a:solidFill>
                <a:latin typeface="Tahoma"/>
                <a:cs typeface="Tahoma"/>
              </a:rPr>
              <a:t>d</a:t>
            </a:r>
            <a:r>
              <a:rPr sz="1800" spc="100" dirty="0">
                <a:solidFill>
                  <a:schemeClr val="accent6"/>
                </a:solidFill>
                <a:latin typeface="Tahoma"/>
                <a:cs typeface="Tahoma"/>
              </a:rPr>
              <a:t>e</a:t>
            </a:r>
            <a:r>
              <a:rPr sz="1800" spc="10" dirty="0">
                <a:solidFill>
                  <a:schemeClr val="accent6"/>
                </a:solidFill>
                <a:latin typeface="Tahoma"/>
                <a:cs typeface="Tahoma"/>
              </a:rPr>
              <a:t>als  </a:t>
            </a:r>
            <a:r>
              <a:rPr sz="1800" spc="25" dirty="0">
                <a:solidFill>
                  <a:schemeClr val="accent6"/>
                </a:solidFill>
                <a:latin typeface="Tahoma"/>
                <a:cs typeface="Tahoma"/>
              </a:rPr>
              <a:t>for </a:t>
            </a:r>
            <a:r>
              <a:rPr sz="1800" spc="100" dirty="0">
                <a:solidFill>
                  <a:schemeClr val="accent6"/>
                </a:solidFill>
                <a:latin typeface="Tahoma"/>
                <a:cs typeface="Tahoma"/>
              </a:rPr>
              <a:t>people </a:t>
            </a:r>
            <a:r>
              <a:rPr sz="1800" spc="50" dirty="0">
                <a:solidFill>
                  <a:schemeClr val="accent6"/>
                </a:solidFill>
                <a:latin typeface="Tahoma"/>
                <a:cs typeface="Tahoma"/>
              </a:rPr>
              <a:t>who </a:t>
            </a:r>
            <a:r>
              <a:rPr sz="1800" spc="100" dirty="0">
                <a:solidFill>
                  <a:schemeClr val="accent6"/>
                </a:solidFill>
                <a:latin typeface="Tahoma"/>
                <a:cs typeface="Tahoma"/>
              </a:rPr>
              <a:t>book </a:t>
            </a:r>
            <a:r>
              <a:rPr sz="1800" spc="15" dirty="0">
                <a:solidFill>
                  <a:schemeClr val="accent6"/>
                </a:solidFill>
                <a:latin typeface="Tahoma"/>
                <a:cs typeface="Tahoma"/>
              </a:rPr>
              <a:t>early </a:t>
            </a:r>
            <a:r>
              <a:rPr sz="1800" spc="-550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chemeClr val="accent6"/>
                </a:solidFill>
                <a:latin typeface="Tahoma"/>
                <a:cs typeface="Tahoma"/>
              </a:rPr>
              <a:t>and </a:t>
            </a:r>
            <a:r>
              <a:rPr sz="1800" spc="30" dirty="0">
                <a:solidFill>
                  <a:schemeClr val="accent6"/>
                </a:solidFill>
                <a:latin typeface="Tahoma"/>
                <a:cs typeface="Tahoma"/>
              </a:rPr>
              <a:t>make </a:t>
            </a:r>
            <a:r>
              <a:rPr sz="1800" spc="90" dirty="0">
                <a:solidFill>
                  <a:schemeClr val="accent6"/>
                </a:solidFill>
                <a:latin typeface="Tahoma"/>
                <a:cs typeface="Tahoma"/>
              </a:rPr>
              <a:t>booking </a:t>
            </a:r>
            <a:r>
              <a:rPr sz="1800" spc="55" dirty="0">
                <a:solidFill>
                  <a:schemeClr val="accent6"/>
                </a:solidFill>
                <a:latin typeface="Tahoma"/>
                <a:cs typeface="Tahoma"/>
              </a:rPr>
              <a:t>more </a:t>
            </a:r>
            <a:r>
              <a:rPr sz="1800" spc="60" dirty="0">
                <a:solidFill>
                  <a:schemeClr val="accent6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chemeClr val="accent6"/>
                </a:solidFill>
                <a:latin typeface="Tahoma"/>
                <a:cs typeface="Tahoma"/>
              </a:rPr>
              <a:t>flexible.</a:t>
            </a:r>
            <a:endParaRPr sz="1800" dirty="0">
              <a:solidFill>
                <a:schemeClr val="accent6"/>
              </a:solidFill>
              <a:latin typeface="Tahoma"/>
              <a:cs typeface="Tahoma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35" dirty="0"/>
              <a:t>10</a:t>
            </a:fld>
            <a:endParaRPr spc="3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35" dirty="0"/>
              <a:t>11</a:t>
            </a:fld>
            <a:endParaRPr spc="3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1CD784-DE07-4434-B9FF-2EA382DE6AAF}"/>
              </a:ext>
            </a:extLst>
          </p:cNvPr>
          <p:cNvSpPr txBox="1"/>
          <p:nvPr/>
        </p:nvSpPr>
        <p:spPr>
          <a:xfrm>
            <a:off x="2438400" y="2532299"/>
            <a:ext cx="3733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/>
                <a:cs typeface="Arial"/>
              </a:rPr>
              <a:t>Agenda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56942-FA06-487C-A2D3-E72DA586F157}"/>
              </a:ext>
            </a:extLst>
          </p:cNvPr>
          <p:cNvSpPr txBox="1"/>
          <p:nvPr/>
        </p:nvSpPr>
        <p:spPr>
          <a:xfrm>
            <a:off x="6807200" y="381000"/>
            <a:ext cx="63754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3B1A7"/>
              </a:buClr>
              <a:buFont typeface="Wingdings"/>
              <a:buChar char=""/>
              <a:tabLst>
                <a:tab pos="355600" algn="l"/>
              </a:tabLst>
            </a:pPr>
            <a:r>
              <a:rPr lang="en-GB" sz="2800" spc="30" dirty="0">
                <a:solidFill>
                  <a:schemeClr val="bg1"/>
                </a:solidFill>
                <a:latin typeface="Tahoma"/>
                <a:cs typeface="Tahoma"/>
              </a:rPr>
              <a:t>Introduction</a:t>
            </a:r>
            <a:endParaRPr lang="en-GB" sz="28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435"/>
              </a:spcBef>
              <a:buClr>
                <a:srgbClr val="C3B1A7"/>
              </a:buClr>
              <a:buFont typeface="Wingdings"/>
              <a:buChar char=""/>
              <a:tabLst>
                <a:tab pos="355600" algn="l"/>
              </a:tabLst>
            </a:pPr>
            <a:r>
              <a:rPr lang="en-GB" sz="2800" spc="40" dirty="0">
                <a:solidFill>
                  <a:schemeClr val="bg1"/>
                </a:solidFill>
                <a:latin typeface="Tahoma"/>
                <a:cs typeface="Tahoma"/>
              </a:rPr>
              <a:t>Data</a:t>
            </a:r>
            <a:r>
              <a:rPr lang="en-GB" sz="2800" spc="-17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GB" sz="2800" spc="90" dirty="0">
                <a:solidFill>
                  <a:schemeClr val="bg1"/>
                </a:solidFill>
                <a:latin typeface="Tahoma"/>
                <a:cs typeface="Tahoma"/>
              </a:rPr>
              <a:t>Collection</a:t>
            </a:r>
            <a:endParaRPr lang="en-GB" sz="28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87799C-D0CA-4597-88E5-98A54418CAA7}"/>
              </a:ext>
            </a:extLst>
          </p:cNvPr>
          <p:cNvSpPr txBox="1"/>
          <p:nvPr/>
        </p:nvSpPr>
        <p:spPr>
          <a:xfrm>
            <a:off x="6790356" y="1828800"/>
            <a:ext cx="538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3B1A7"/>
              </a:buClr>
              <a:buFont typeface="Wingdings"/>
              <a:buChar char=""/>
              <a:tabLst>
                <a:tab pos="355600" algn="l"/>
              </a:tabLst>
            </a:pPr>
            <a:r>
              <a:rPr lang="en-GB" sz="2800" spc="40" dirty="0">
                <a:solidFill>
                  <a:schemeClr val="bg1"/>
                </a:solidFill>
                <a:latin typeface="Tahoma"/>
                <a:cs typeface="Tahoma"/>
              </a:rPr>
              <a:t>Data</a:t>
            </a:r>
            <a:r>
              <a:rPr lang="en-GB" sz="2800" spc="-17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GB" sz="2800" spc="85" dirty="0">
                <a:solidFill>
                  <a:schemeClr val="bg1"/>
                </a:solidFill>
                <a:latin typeface="Tahoma"/>
                <a:cs typeface="Tahoma"/>
              </a:rPr>
              <a:t>Management</a:t>
            </a:r>
            <a:r>
              <a:rPr lang="en-GB" sz="2800" spc="-1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GB" sz="2800" spc="50" dirty="0">
                <a:solidFill>
                  <a:schemeClr val="bg1"/>
                </a:solidFill>
                <a:latin typeface="Tahoma"/>
                <a:cs typeface="Tahoma"/>
              </a:rPr>
              <a:t>in</a:t>
            </a:r>
            <a:r>
              <a:rPr lang="en-GB" sz="2800" spc="-17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GB" sz="2800" spc="125" dirty="0">
                <a:solidFill>
                  <a:schemeClr val="bg1"/>
                </a:solidFill>
                <a:latin typeface="Tahoma"/>
                <a:cs typeface="Tahoma"/>
              </a:rPr>
              <a:t>SQL</a:t>
            </a:r>
            <a:endParaRPr lang="en-GB" sz="28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9C8303-28CC-45DB-987D-8484104A6BCC}"/>
              </a:ext>
            </a:extLst>
          </p:cNvPr>
          <p:cNvSpPr txBox="1"/>
          <p:nvPr/>
        </p:nvSpPr>
        <p:spPr>
          <a:xfrm>
            <a:off x="6807200" y="1752600"/>
            <a:ext cx="6527800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Clr>
                <a:srgbClr val="C3B1A7"/>
              </a:buClr>
              <a:tabLst>
                <a:tab pos="355600" algn="l"/>
              </a:tabLst>
            </a:pPr>
            <a:endParaRPr lang="en-GB" sz="28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435"/>
              </a:spcBef>
              <a:buClr>
                <a:srgbClr val="C3B1A7"/>
              </a:buClr>
              <a:buFont typeface="Wingdings"/>
              <a:buChar char=""/>
              <a:tabLst>
                <a:tab pos="355600" algn="l"/>
              </a:tabLst>
            </a:pPr>
            <a:r>
              <a:rPr lang="en-GB" sz="2800" spc="15" dirty="0">
                <a:solidFill>
                  <a:schemeClr val="bg1"/>
                </a:solidFill>
                <a:latin typeface="Tahoma"/>
                <a:cs typeface="Tahoma"/>
              </a:rPr>
              <a:t>ER Diagram</a:t>
            </a:r>
          </a:p>
          <a:p>
            <a:pPr marL="355600" indent="-342900">
              <a:lnSpc>
                <a:spcPct val="100000"/>
              </a:lnSpc>
              <a:spcBef>
                <a:spcPts val="2435"/>
              </a:spcBef>
              <a:buClr>
                <a:srgbClr val="C3B1A7"/>
              </a:buClr>
              <a:buFont typeface="Wingdings"/>
              <a:buChar char=""/>
              <a:tabLst>
                <a:tab pos="355600" algn="l"/>
              </a:tabLst>
            </a:pPr>
            <a:r>
              <a:rPr lang="en-GB" sz="2800" spc="15" dirty="0">
                <a:solidFill>
                  <a:schemeClr val="bg1"/>
                </a:solidFill>
                <a:latin typeface="Tahoma"/>
                <a:cs typeface="Tahoma"/>
              </a:rPr>
              <a:t>Questions</a:t>
            </a:r>
          </a:p>
          <a:p>
            <a:pPr marL="355600" indent="-342900">
              <a:lnSpc>
                <a:spcPct val="100000"/>
              </a:lnSpc>
              <a:spcBef>
                <a:spcPts val="2435"/>
              </a:spcBef>
              <a:buClr>
                <a:srgbClr val="C3B1A7"/>
              </a:buClr>
              <a:buFont typeface="Wingdings"/>
              <a:buChar char=""/>
              <a:tabLst>
                <a:tab pos="355600" algn="l"/>
              </a:tabLst>
            </a:pPr>
            <a:r>
              <a:rPr lang="en-GB" sz="2800" spc="15" dirty="0">
                <a:solidFill>
                  <a:schemeClr val="bg1"/>
                </a:solidFill>
                <a:latin typeface="Tahoma"/>
                <a:cs typeface="Tahoma"/>
              </a:rPr>
              <a:t>Source Code using PostgreSQL</a:t>
            </a:r>
          </a:p>
          <a:p>
            <a:pPr marL="355600" indent="-342900">
              <a:lnSpc>
                <a:spcPct val="100000"/>
              </a:lnSpc>
              <a:spcBef>
                <a:spcPts val="2435"/>
              </a:spcBef>
              <a:buClr>
                <a:srgbClr val="C3B1A7"/>
              </a:buClr>
              <a:buFont typeface="Wingdings"/>
              <a:buChar char=""/>
              <a:tabLst>
                <a:tab pos="355600" algn="l"/>
              </a:tabLst>
            </a:pPr>
            <a:r>
              <a:rPr lang="en-GB" sz="2800" spc="15" dirty="0">
                <a:solidFill>
                  <a:schemeClr val="bg1"/>
                </a:solidFill>
                <a:latin typeface="Tahoma"/>
                <a:cs typeface="Tahoma"/>
              </a:rPr>
              <a:t>Interpretation of Results</a:t>
            </a:r>
            <a:endParaRPr lang="en-GB" sz="28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440"/>
              </a:spcBef>
              <a:buClr>
                <a:srgbClr val="C3B1A7"/>
              </a:buClr>
              <a:buFont typeface="Wingdings"/>
              <a:buChar char=""/>
              <a:tabLst>
                <a:tab pos="355600" algn="l"/>
              </a:tabLst>
            </a:pPr>
            <a:r>
              <a:rPr lang="en-GB" sz="2800" spc="65" dirty="0">
                <a:solidFill>
                  <a:schemeClr val="bg1"/>
                </a:solidFill>
                <a:latin typeface="Tahoma"/>
                <a:cs typeface="Tahoma"/>
              </a:rPr>
              <a:t>Recommendations</a:t>
            </a:r>
          </a:p>
          <a:p>
            <a:pPr marL="355600" indent="-342900">
              <a:lnSpc>
                <a:spcPct val="100000"/>
              </a:lnSpc>
              <a:spcBef>
                <a:spcPts val="2440"/>
              </a:spcBef>
              <a:buClr>
                <a:srgbClr val="C3B1A7"/>
              </a:buClr>
              <a:buFont typeface="Wingdings"/>
              <a:buChar char=""/>
              <a:tabLst>
                <a:tab pos="355600" algn="l"/>
              </a:tabLst>
            </a:pPr>
            <a:r>
              <a:rPr lang="en-GB" sz="2800" spc="65" dirty="0">
                <a:solidFill>
                  <a:schemeClr val="bg1"/>
                </a:solidFill>
                <a:latin typeface="Tahoma"/>
                <a:cs typeface="Tahoma"/>
              </a:rPr>
              <a:t>Thank You</a:t>
            </a:r>
            <a:endParaRPr lang="en-GB" sz="2800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0592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7858" y="0"/>
            <a:ext cx="37966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>
                <a:solidFill>
                  <a:schemeClr val="bg1"/>
                </a:solidFill>
              </a:rPr>
              <a:t>Introduction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43712" y="1970532"/>
            <a:ext cx="10704830" cy="1645920"/>
            <a:chOff x="743712" y="1970532"/>
            <a:chExt cx="10704830" cy="1645920"/>
          </a:xfrm>
        </p:grpSpPr>
        <p:sp>
          <p:nvSpPr>
            <p:cNvPr id="4" name="object 4"/>
            <p:cNvSpPr/>
            <p:nvPr/>
          </p:nvSpPr>
          <p:spPr>
            <a:xfrm>
              <a:off x="743712" y="1970532"/>
              <a:ext cx="10704830" cy="1645920"/>
            </a:xfrm>
            <a:custGeom>
              <a:avLst/>
              <a:gdLst/>
              <a:ahLst/>
              <a:cxnLst/>
              <a:rect l="l" t="t" r="r" b="b"/>
              <a:pathLst>
                <a:path w="10704830" h="1645920">
                  <a:moveTo>
                    <a:pt x="10539984" y="0"/>
                  </a:moveTo>
                  <a:lnTo>
                    <a:pt x="164591" y="0"/>
                  </a:lnTo>
                  <a:lnTo>
                    <a:pt x="120839" y="5877"/>
                  </a:lnTo>
                  <a:lnTo>
                    <a:pt x="81522" y="22464"/>
                  </a:lnTo>
                  <a:lnTo>
                    <a:pt x="48210" y="48196"/>
                  </a:lnTo>
                  <a:lnTo>
                    <a:pt x="22473" y="81505"/>
                  </a:lnTo>
                  <a:lnTo>
                    <a:pt x="5879" y="120826"/>
                  </a:lnTo>
                  <a:lnTo>
                    <a:pt x="0" y="164591"/>
                  </a:lnTo>
                  <a:lnTo>
                    <a:pt x="0" y="1481327"/>
                  </a:lnTo>
                  <a:lnTo>
                    <a:pt x="5879" y="1525093"/>
                  </a:lnTo>
                  <a:lnTo>
                    <a:pt x="22473" y="1564414"/>
                  </a:lnTo>
                  <a:lnTo>
                    <a:pt x="48210" y="1597723"/>
                  </a:lnTo>
                  <a:lnTo>
                    <a:pt x="81522" y="1623455"/>
                  </a:lnTo>
                  <a:lnTo>
                    <a:pt x="120839" y="1640042"/>
                  </a:lnTo>
                  <a:lnTo>
                    <a:pt x="164591" y="1645919"/>
                  </a:lnTo>
                  <a:lnTo>
                    <a:pt x="10539984" y="1645919"/>
                  </a:lnTo>
                  <a:lnTo>
                    <a:pt x="10583749" y="1640042"/>
                  </a:lnTo>
                  <a:lnTo>
                    <a:pt x="10623070" y="1623455"/>
                  </a:lnTo>
                  <a:lnTo>
                    <a:pt x="10656379" y="1597723"/>
                  </a:lnTo>
                  <a:lnTo>
                    <a:pt x="10682111" y="1564414"/>
                  </a:lnTo>
                  <a:lnTo>
                    <a:pt x="10698698" y="1525093"/>
                  </a:lnTo>
                  <a:lnTo>
                    <a:pt x="10704576" y="1481327"/>
                  </a:lnTo>
                  <a:lnTo>
                    <a:pt x="10704576" y="164591"/>
                  </a:lnTo>
                  <a:lnTo>
                    <a:pt x="10698698" y="120826"/>
                  </a:lnTo>
                  <a:lnTo>
                    <a:pt x="10682111" y="81505"/>
                  </a:lnTo>
                  <a:lnTo>
                    <a:pt x="10656379" y="48196"/>
                  </a:lnTo>
                  <a:lnTo>
                    <a:pt x="10623070" y="22464"/>
                  </a:lnTo>
                  <a:lnTo>
                    <a:pt x="10583749" y="5877"/>
                  </a:lnTo>
                  <a:lnTo>
                    <a:pt x="10539984" y="0"/>
                  </a:lnTo>
                  <a:close/>
                </a:path>
              </a:pathLst>
            </a:custGeom>
            <a:solidFill>
              <a:srgbClr val="DBD0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81589" y="2468679"/>
              <a:ext cx="504190" cy="527685"/>
            </a:xfrm>
            <a:custGeom>
              <a:avLst/>
              <a:gdLst/>
              <a:ahLst/>
              <a:cxnLst/>
              <a:rect l="l" t="t" r="r" b="b"/>
              <a:pathLst>
                <a:path w="504189" h="527685">
                  <a:moveTo>
                    <a:pt x="447724" y="0"/>
                  </a:moveTo>
                  <a:lnTo>
                    <a:pt x="422318" y="5126"/>
                  </a:lnTo>
                  <a:lnTo>
                    <a:pt x="401562" y="19110"/>
                  </a:lnTo>
                  <a:lnTo>
                    <a:pt x="387558" y="39855"/>
                  </a:lnTo>
                  <a:lnTo>
                    <a:pt x="382407" y="65267"/>
                  </a:lnTo>
                  <a:lnTo>
                    <a:pt x="384431" y="81453"/>
                  </a:lnTo>
                  <a:lnTo>
                    <a:pt x="390286" y="96420"/>
                  </a:lnTo>
                  <a:lnTo>
                    <a:pt x="399613" y="109503"/>
                  </a:lnTo>
                  <a:lnTo>
                    <a:pt x="412055" y="120040"/>
                  </a:lnTo>
                  <a:lnTo>
                    <a:pt x="409027" y="128895"/>
                  </a:lnTo>
                  <a:lnTo>
                    <a:pt x="503860" y="34064"/>
                  </a:lnTo>
                  <a:lnTo>
                    <a:pt x="493856" y="19194"/>
                  </a:lnTo>
                  <a:lnTo>
                    <a:pt x="473123" y="5176"/>
                  </a:lnTo>
                  <a:lnTo>
                    <a:pt x="447724" y="0"/>
                  </a:lnTo>
                  <a:close/>
                </a:path>
                <a:path w="504189" h="527685">
                  <a:moveTo>
                    <a:pt x="164901" y="112031"/>
                  </a:moveTo>
                  <a:lnTo>
                    <a:pt x="140597" y="117971"/>
                  </a:lnTo>
                  <a:lnTo>
                    <a:pt x="120294" y="132597"/>
                  </a:lnTo>
                  <a:lnTo>
                    <a:pt x="106688" y="154664"/>
                  </a:lnTo>
                  <a:lnTo>
                    <a:pt x="102651" y="176202"/>
                  </a:lnTo>
                  <a:lnTo>
                    <a:pt x="105798" y="197321"/>
                  </a:lnTo>
                  <a:lnTo>
                    <a:pt x="115574" y="216301"/>
                  </a:lnTo>
                  <a:lnTo>
                    <a:pt x="131426" y="231420"/>
                  </a:lnTo>
                  <a:lnTo>
                    <a:pt x="69240" y="429182"/>
                  </a:lnTo>
                  <a:lnTo>
                    <a:pt x="19225" y="448198"/>
                  </a:lnTo>
                  <a:lnTo>
                    <a:pt x="0" y="494325"/>
                  </a:lnTo>
                  <a:lnTo>
                    <a:pt x="5068" y="519753"/>
                  </a:lnTo>
                  <a:lnTo>
                    <a:pt x="10323" y="527592"/>
                  </a:lnTo>
                  <a:lnTo>
                    <a:pt x="108207" y="429710"/>
                  </a:lnTo>
                  <a:lnTo>
                    <a:pt x="167041" y="242615"/>
                  </a:lnTo>
                  <a:lnTo>
                    <a:pt x="167973" y="242615"/>
                  </a:lnTo>
                  <a:lnTo>
                    <a:pt x="178349" y="241765"/>
                  </a:lnTo>
                  <a:lnTo>
                    <a:pt x="188397" y="239294"/>
                  </a:lnTo>
                  <a:lnTo>
                    <a:pt x="197929" y="235265"/>
                  </a:lnTo>
                  <a:lnTo>
                    <a:pt x="206758" y="229741"/>
                  </a:lnTo>
                  <a:lnTo>
                    <a:pt x="268913" y="229741"/>
                  </a:lnTo>
                  <a:lnTo>
                    <a:pt x="229133" y="199891"/>
                  </a:lnTo>
                  <a:lnTo>
                    <a:pt x="233121" y="174269"/>
                  </a:lnTo>
                  <a:lnTo>
                    <a:pt x="227184" y="149951"/>
                  </a:lnTo>
                  <a:lnTo>
                    <a:pt x="212567" y="129635"/>
                  </a:lnTo>
                  <a:lnTo>
                    <a:pt x="190512" y="116021"/>
                  </a:lnTo>
                  <a:lnTo>
                    <a:pt x="164901" y="112031"/>
                  </a:lnTo>
                  <a:close/>
                </a:path>
                <a:path w="504189" h="527685">
                  <a:moveTo>
                    <a:pt x="268913" y="229741"/>
                  </a:moveTo>
                  <a:lnTo>
                    <a:pt x="206758" y="229741"/>
                  </a:lnTo>
                  <a:lnTo>
                    <a:pt x="264739" y="273181"/>
                  </a:lnTo>
                  <a:lnTo>
                    <a:pt x="291345" y="246575"/>
                  </a:lnTo>
                  <a:lnTo>
                    <a:pt x="268913" y="229741"/>
                  </a:lnTo>
                  <a:close/>
                </a:path>
              </a:pathLst>
            </a:custGeom>
            <a:solidFill>
              <a:srgbClr val="8F4F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8557" y="2463239"/>
              <a:ext cx="132332" cy="1397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81589" y="2580710"/>
              <a:ext cx="291465" cy="415925"/>
            </a:xfrm>
            <a:custGeom>
              <a:avLst/>
              <a:gdLst/>
              <a:ahLst/>
              <a:cxnLst/>
              <a:rect l="l" t="t" r="r" b="b"/>
              <a:pathLst>
                <a:path w="291464" h="415925">
                  <a:moveTo>
                    <a:pt x="291345" y="134543"/>
                  </a:moveTo>
                  <a:lnTo>
                    <a:pt x="229133" y="87859"/>
                  </a:lnTo>
                  <a:lnTo>
                    <a:pt x="233121" y="62238"/>
                  </a:lnTo>
                  <a:lnTo>
                    <a:pt x="227184" y="37919"/>
                  </a:lnTo>
                  <a:lnTo>
                    <a:pt x="212567" y="17603"/>
                  </a:lnTo>
                  <a:lnTo>
                    <a:pt x="190512" y="3989"/>
                  </a:lnTo>
                  <a:lnTo>
                    <a:pt x="164901" y="0"/>
                  </a:lnTo>
                  <a:lnTo>
                    <a:pt x="140597" y="5939"/>
                  </a:lnTo>
                  <a:lnTo>
                    <a:pt x="120294" y="20565"/>
                  </a:lnTo>
                  <a:lnTo>
                    <a:pt x="106688" y="42632"/>
                  </a:lnTo>
                  <a:lnTo>
                    <a:pt x="102651" y="64171"/>
                  </a:lnTo>
                  <a:lnTo>
                    <a:pt x="105798" y="85290"/>
                  </a:lnTo>
                  <a:lnTo>
                    <a:pt x="115574" y="104269"/>
                  </a:lnTo>
                  <a:lnTo>
                    <a:pt x="131426" y="119389"/>
                  </a:lnTo>
                  <a:lnTo>
                    <a:pt x="69240" y="317150"/>
                  </a:lnTo>
                  <a:lnTo>
                    <a:pt x="19225" y="336166"/>
                  </a:lnTo>
                  <a:lnTo>
                    <a:pt x="0" y="382293"/>
                  </a:lnTo>
                  <a:lnTo>
                    <a:pt x="5068" y="407722"/>
                  </a:lnTo>
                  <a:lnTo>
                    <a:pt x="10323" y="415560"/>
                  </a:lnTo>
                </a:path>
              </a:pathLst>
            </a:custGeom>
            <a:ln w="10879">
              <a:solidFill>
                <a:srgbClr val="8F4F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4356" y="2692981"/>
              <a:ext cx="167411" cy="2108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79189" y="2468756"/>
              <a:ext cx="56515" cy="640715"/>
            </a:xfrm>
            <a:custGeom>
              <a:avLst/>
              <a:gdLst/>
              <a:ahLst/>
              <a:cxnLst/>
              <a:rect l="l" t="t" r="r" b="b"/>
              <a:pathLst>
                <a:path w="56515" h="640714">
                  <a:moveTo>
                    <a:pt x="55939" y="0"/>
                  </a:moveTo>
                  <a:lnTo>
                    <a:pt x="0" y="0"/>
                  </a:lnTo>
                  <a:lnTo>
                    <a:pt x="0" y="640236"/>
                  </a:lnTo>
                  <a:lnTo>
                    <a:pt x="55939" y="584298"/>
                  </a:lnTo>
                  <a:lnTo>
                    <a:pt x="55939" y="0"/>
                  </a:lnTo>
                  <a:close/>
                </a:path>
              </a:pathLst>
            </a:custGeom>
            <a:solidFill>
              <a:srgbClr val="8F4F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9189" y="2468756"/>
              <a:ext cx="56515" cy="640715"/>
            </a:xfrm>
            <a:custGeom>
              <a:avLst/>
              <a:gdLst/>
              <a:ahLst/>
              <a:cxnLst/>
              <a:rect l="l" t="t" r="r" b="b"/>
              <a:pathLst>
                <a:path w="56515" h="640714">
                  <a:moveTo>
                    <a:pt x="55939" y="0"/>
                  </a:moveTo>
                  <a:lnTo>
                    <a:pt x="0" y="0"/>
                  </a:lnTo>
                  <a:lnTo>
                    <a:pt x="0" y="640236"/>
                  </a:lnTo>
                </a:path>
                <a:path w="56515" h="640714">
                  <a:moveTo>
                    <a:pt x="55939" y="584298"/>
                  </a:moveTo>
                  <a:lnTo>
                    <a:pt x="55939" y="0"/>
                  </a:lnTo>
                </a:path>
              </a:pathLst>
            </a:custGeom>
            <a:ln w="10880">
              <a:solidFill>
                <a:srgbClr val="8F4F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42060" y="2340864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10" h="905510">
                  <a:moveTo>
                    <a:pt x="0" y="905255"/>
                  </a:moveTo>
                  <a:lnTo>
                    <a:pt x="905255" y="905255"/>
                  </a:lnTo>
                  <a:lnTo>
                    <a:pt x="905255" y="0"/>
                  </a:lnTo>
                  <a:lnTo>
                    <a:pt x="0" y="0"/>
                  </a:lnTo>
                  <a:lnTo>
                    <a:pt x="0" y="90525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43712" y="4027932"/>
            <a:ext cx="10704830" cy="1645920"/>
            <a:chOff x="743712" y="4027932"/>
            <a:chExt cx="10704830" cy="1645920"/>
          </a:xfrm>
        </p:grpSpPr>
        <p:sp>
          <p:nvSpPr>
            <p:cNvPr id="13" name="object 13"/>
            <p:cNvSpPr/>
            <p:nvPr/>
          </p:nvSpPr>
          <p:spPr>
            <a:xfrm>
              <a:off x="743712" y="4027932"/>
              <a:ext cx="10704830" cy="1645920"/>
            </a:xfrm>
            <a:custGeom>
              <a:avLst/>
              <a:gdLst/>
              <a:ahLst/>
              <a:cxnLst/>
              <a:rect l="l" t="t" r="r" b="b"/>
              <a:pathLst>
                <a:path w="10704830" h="1645920">
                  <a:moveTo>
                    <a:pt x="10539984" y="0"/>
                  </a:moveTo>
                  <a:lnTo>
                    <a:pt x="164591" y="0"/>
                  </a:lnTo>
                  <a:lnTo>
                    <a:pt x="120839" y="5877"/>
                  </a:lnTo>
                  <a:lnTo>
                    <a:pt x="81522" y="22464"/>
                  </a:lnTo>
                  <a:lnTo>
                    <a:pt x="48210" y="48196"/>
                  </a:lnTo>
                  <a:lnTo>
                    <a:pt x="22473" y="81505"/>
                  </a:lnTo>
                  <a:lnTo>
                    <a:pt x="5879" y="120826"/>
                  </a:lnTo>
                  <a:lnTo>
                    <a:pt x="0" y="164592"/>
                  </a:lnTo>
                  <a:lnTo>
                    <a:pt x="0" y="1481328"/>
                  </a:lnTo>
                  <a:lnTo>
                    <a:pt x="5879" y="1525080"/>
                  </a:lnTo>
                  <a:lnTo>
                    <a:pt x="22473" y="1564397"/>
                  </a:lnTo>
                  <a:lnTo>
                    <a:pt x="48210" y="1597709"/>
                  </a:lnTo>
                  <a:lnTo>
                    <a:pt x="81522" y="1623446"/>
                  </a:lnTo>
                  <a:lnTo>
                    <a:pt x="120839" y="1640040"/>
                  </a:lnTo>
                  <a:lnTo>
                    <a:pt x="164591" y="1645920"/>
                  </a:lnTo>
                  <a:lnTo>
                    <a:pt x="10539984" y="1645920"/>
                  </a:lnTo>
                  <a:lnTo>
                    <a:pt x="10583749" y="1640040"/>
                  </a:lnTo>
                  <a:lnTo>
                    <a:pt x="10623070" y="1623446"/>
                  </a:lnTo>
                  <a:lnTo>
                    <a:pt x="10656379" y="1597709"/>
                  </a:lnTo>
                  <a:lnTo>
                    <a:pt x="10682111" y="1564397"/>
                  </a:lnTo>
                  <a:lnTo>
                    <a:pt x="10698698" y="1525080"/>
                  </a:lnTo>
                  <a:lnTo>
                    <a:pt x="10704576" y="1481328"/>
                  </a:lnTo>
                  <a:lnTo>
                    <a:pt x="10704576" y="164592"/>
                  </a:lnTo>
                  <a:lnTo>
                    <a:pt x="10698698" y="120826"/>
                  </a:lnTo>
                  <a:lnTo>
                    <a:pt x="10682111" y="81505"/>
                  </a:lnTo>
                  <a:lnTo>
                    <a:pt x="10656379" y="48196"/>
                  </a:lnTo>
                  <a:lnTo>
                    <a:pt x="10623070" y="22464"/>
                  </a:lnTo>
                  <a:lnTo>
                    <a:pt x="10583749" y="5877"/>
                  </a:lnTo>
                  <a:lnTo>
                    <a:pt x="10539984" y="0"/>
                  </a:lnTo>
                  <a:close/>
                </a:path>
              </a:pathLst>
            </a:custGeom>
            <a:solidFill>
              <a:srgbClr val="DBD0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88029" y="4484179"/>
              <a:ext cx="392430" cy="447040"/>
            </a:xfrm>
            <a:custGeom>
              <a:avLst/>
              <a:gdLst/>
              <a:ahLst/>
              <a:cxnLst/>
              <a:rect l="l" t="t" r="r" b="b"/>
              <a:pathLst>
                <a:path w="392430" h="447039">
                  <a:moveTo>
                    <a:pt x="383184" y="0"/>
                  </a:moveTo>
                  <a:lnTo>
                    <a:pt x="280629" y="102611"/>
                  </a:lnTo>
                  <a:lnTo>
                    <a:pt x="286223" y="151119"/>
                  </a:lnTo>
                  <a:lnTo>
                    <a:pt x="137051" y="300373"/>
                  </a:lnTo>
                  <a:lnTo>
                    <a:pt x="93232" y="289179"/>
                  </a:lnTo>
                  <a:lnTo>
                    <a:pt x="27386" y="316581"/>
                  </a:lnTo>
                  <a:lnTo>
                    <a:pt x="0" y="382462"/>
                  </a:lnTo>
                  <a:lnTo>
                    <a:pt x="7356" y="418682"/>
                  </a:lnTo>
                  <a:lnTo>
                    <a:pt x="26438" y="446939"/>
                  </a:lnTo>
                  <a:lnTo>
                    <a:pt x="392200" y="81184"/>
                  </a:lnTo>
                  <a:lnTo>
                    <a:pt x="383184" y="0"/>
                  </a:lnTo>
                  <a:close/>
                </a:path>
              </a:pathLst>
            </a:custGeom>
            <a:solidFill>
              <a:srgbClr val="8F4F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88029" y="4484179"/>
              <a:ext cx="392430" cy="447040"/>
            </a:xfrm>
            <a:custGeom>
              <a:avLst/>
              <a:gdLst/>
              <a:ahLst/>
              <a:cxnLst/>
              <a:rect l="l" t="t" r="r" b="b"/>
              <a:pathLst>
                <a:path w="392430" h="447039">
                  <a:moveTo>
                    <a:pt x="392200" y="81184"/>
                  </a:moveTo>
                  <a:lnTo>
                    <a:pt x="383184" y="0"/>
                  </a:lnTo>
                  <a:lnTo>
                    <a:pt x="280629" y="102611"/>
                  </a:lnTo>
                  <a:lnTo>
                    <a:pt x="286223" y="151119"/>
                  </a:lnTo>
                  <a:lnTo>
                    <a:pt x="137051" y="300373"/>
                  </a:lnTo>
                  <a:lnTo>
                    <a:pt x="126927" y="295869"/>
                  </a:lnTo>
                  <a:lnTo>
                    <a:pt x="116190" y="292327"/>
                  </a:lnTo>
                  <a:lnTo>
                    <a:pt x="104930" y="290009"/>
                  </a:lnTo>
                  <a:lnTo>
                    <a:pt x="93232" y="289179"/>
                  </a:lnTo>
                  <a:lnTo>
                    <a:pt x="57031" y="296539"/>
                  </a:lnTo>
                  <a:lnTo>
                    <a:pt x="27386" y="316581"/>
                  </a:lnTo>
                  <a:lnTo>
                    <a:pt x="7356" y="346242"/>
                  </a:lnTo>
                  <a:lnTo>
                    <a:pt x="0" y="382462"/>
                  </a:lnTo>
                  <a:lnTo>
                    <a:pt x="7356" y="418682"/>
                  </a:lnTo>
                  <a:lnTo>
                    <a:pt x="26438" y="446939"/>
                  </a:lnTo>
                </a:path>
              </a:pathLst>
            </a:custGeom>
            <a:ln w="10879">
              <a:solidFill>
                <a:srgbClr val="8F4F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27911" y="4512164"/>
              <a:ext cx="521334" cy="603885"/>
            </a:xfrm>
            <a:custGeom>
              <a:avLst/>
              <a:gdLst/>
              <a:ahLst/>
              <a:cxnLst/>
              <a:rect l="l" t="t" r="r" b="b"/>
              <a:pathLst>
                <a:path w="521335" h="603885">
                  <a:moveTo>
                    <a:pt x="354282" y="0"/>
                  </a:moveTo>
                  <a:lnTo>
                    <a:pt x="306182" y="3233"/>
                  </a:lnTo>
                  <a:lnTo>
                    <a:pt x="260057" y="12653"/>
                  </a:lnTo>
                  <a:lnTo>
                    <a:pt x="216328" y="27839"/>
                  </a:lnTo>
                  <a:lnTo>
                    <a:pt x="175414" y="48369"/>
                  </a:lnTo>
                  <a:lnTo>
                    <a:pt x="137738" y="73822"/>
                  </a:lnTo>
                  <a:lnTo>
                    <a:pt x="103720" y="103777"/>
                  </a:lnTo>
                  <a:lnTo>
                    <a:pt x="73781" y="137814"/>
                  </a:lnTo>
                  <a:lnTo>
                    <a:pt x="48342" y="175511"/>
                  </a:lnTo>
                  <a:lnTo>
                    <a:pt x="27824" y="216447"/>
                  </a:lnTo>
                  <a:lnTo>
                    <a:pt x="12646" y="260200"/>
                  </a:lnTo>
                  <a:lnTo>
                    <a:pt x="3231" y="306351"/>
                  </a:lnTo>
                  <a:lnTo>
                    <a:pt x="0" y="354477"/>
                  </a:lnTo>
                  <a:lnTo>
                    <a:pt x="3231" y="402603"/>
                  </a:lnTo>
                  <a:lnTo>
                    <a:pt x="12646" y="448754"/>
                  </a:lnTo>
                  <a:lnTo>
                    <a:pt x="27824" y="492508"/>
                  </a:lnTo>
                  <a:lnTo>
                    <a:pt x="48342" y="533443"/>
                  </a:lnTo>
                  <a:lnTo>
                    <a:pt x="73781" y="571140"/>
                  </a:lnTo>
                  <a:lnTo>
                    <a:pt x="102134" y="603373"/>
                  </a:lnTo>
                  <a:lnTo>
                    <a:pt x="142022" y="563486"/>
                  </a:lnTo>
                  <a:lnTo>
                    <a:pt x="113698" y="530477"/>
                  </a:lnTo>
                  <a:lnTo>
                    <a:pt x="89368" y="491358"/>
                  </a:lnTo>
                  <a:lnTo>
                    <a:pt x="71214" y="448567"/>
                  </a:lnTo>
                  <a:lnTo>
                    <a:pt x="59862" y="402731"/>
                  </a:lnTo>
                  <a:lnTo>
                    <a:pt x="55939" y="354477"/>
                  </a:lnTo>
                  <a:lnTo>
                    <a:pt x="59862" y="306223"/>
                  </a:lnTo>
                  <a:lnTo>
                    <a:pt x="71214" y="260388"/>
                  </a:lnTo>
                  <a:lnTo>
                    <a:pt x="89368" y="217597"/>
                  </a:lnTo>
                  <a:lnTo>
                    <a:pt x="113698" y="178477"/>
                  </a:lnTo>
                  <a:lnTo>
                    <a:pt x="143577" y="143656"/>
                  </a:lnTo>
                  <a:lnTo>
                    <a:pt x="178379" y="113761"/>
                  </a:lnTo>
                  <a:lnTo>
                    <a:pt x="217477" y="89417"/>
                  </a:lnTo>
                  <a:lnTo>
                    <a:pt x="260244" y="71253"/>
                  </a:lnTo>
                  <a:lnTo>
                    <a:pt x="306055" y="59895"/>
                  </a:lnTo>
                  <a:lnTo>
                    <a:pt x="354282" y="55970"/>
                  </a:lnTo>
                  <a:lnTo>
                    <a:pt x="394940" y="58724"/>
                  </a:lnTo>
                  <a:lnTo>
                    <a:pt x="434112" y="66814"/>
                  </a:lnTo>
                  <a:lnTo>
                    <a:pt x="471362" y="79976"/>
                  </a:lnTo>
                  <a:lnTo>
                    <a:pt x="506251" y="97947"/>
                  </a:lnTo>
                  <a:lnTo>
                    <a:pt x="501589" y="60634"/>
                  </a:lnTo>
                  <a:lnTo>
                    <a:pt x="521168" y="41044"/>
                  </a:lnTo>
                  <a:lnTo>
                    <a:pt x="482375" y="23612"/>
                  </a:lnTo>
                  <a:lnTo>
                    <a:pt x="441571" y="10727"/>
                  </a:lnTo>
                  <a:lnTo>
                    <a:pt x="398844" y="2740"/>
                  </a:lnTo>
                  <a:lnTo>
                    <a:pt x="354282" y="0"/>
                  </a:lnTo>
                  <a:close/>
                </a:path>
              </a:pathLst>
            </a:custGeom>
            <a:solidFill>
              <a:srgbClr val="8F4F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27911" y="4512164"/>
              <a:ext cx="521334" cy="603885"/>
            </a:xfrm>
            <a:custGeom>
              <a:avLst/>
              <a:gdLst/>
              <a:ahLst/>
              <a:cxnLst/>
              <a:rect l="l" t="t" r="r" b="b"/>
              <a:pathLst>
                <a:path w="521335" h="603885">
                  <a:moveTo>
                    <a:pt x="142022" y="563486"/>
                  </a:moveTo>
                  <a:lnTo>
                    <a:pt x="113698" y="530477"/>
                  </a:lnTo>
                  <a:lnTo>
                    <a:pt x="89368" y="491358"/>
                  </a:lnTo>
                  <a:lnTo>
                    <a:pt x="71214" y="448567"/>
                  </a:lnTo>
                  <a:lnTo>
                    <a:pt x="59862" y="402731"/>
                  </a:lnTo>
                  <a:lnTo>
                    <a:pt x="55939" y="354477"/>
                  </a:lnTo>
                  <a:lnTo>
                    <a:pt x="59862" y="306223"/>
                  </a:lnTo>
                  <a:lnTo>
                    <a:pt x="71214" y="260388"/>
                  </a:lnTo>
                  <a:lnTo>
                    <a:pt x="89368" y="217597"/>
                  </a:lnTo>
                  <a:lnTo>
                    <a:pt x="113698" y="178477"/>
                  </a:lnTo>
                  <a:lnTo>
                    <a:pt x="143577" y="143656"/>
                  </a:lnTo>
                  <a:lnTo>
                    <a:pt x="178379" y="113761"/>
                  </a:lnTo>
                  <a:lnTo>
                    <a:pt x="217477" y="89417"/>
                  </a:lnTo>
                  <a:lnTo>
                    <a:pt x="260244" y="71253"/>
                  </a:lnTo>
                  <a:lnTo>
                    <a:pt x="306055" y="59895"/>
                  </a:lnTo>
                  <a:lnTo>
                    <a:pt x="354282" y="55970"/>
                  </a:lnTo>
                  <a:lnTo>
                    <a:pt x="394940" y="58724"/>
                  </a:lnTo>
                  <a:lnTo>
                    <a:pt x="434112" y="66814"/>
                  </a:lnTo>
                  <a:lnTo>
                    <a:pt x="471362" y="79976"/>
                  </a:lnTo>
                  <a:lnTo>
                    <a:pt x="506251" y="97947"/>
                  </a:lnTo>
                  <a:lnTo>
                    <a:pt x="504386" y="79291"/>
                  </a:lnTo>
                  <a:lnTo>
                    <a:pt x="501589" y="60634"/>
                  </a:lnTo>
                  <a:lnTo>
                    <a:pt x="514642" y="47574"/>
                  </a:lnTo>
                  <a:lnTo>
                    <a:pt x="521168" y="41044"/>
                  </a:lnTo>
                  <a:lnTo>
                    <a:pt x="482375" y="23612"/>
                  </a:lnTo>
                  <a:lnTo>
                    <a:pt x="441571" y="10727"/>
                  </a:lnTo>
                  <a:lnTo>
                    <a:pt x="398844" y="2740"/>
                  </a:lnTo>
                  <a:lnTo>
                    <a:pt x="354282" y="0"/>
                  </a:lnTo>
                  <a:lnTo>
                    <a:pt x="306182" y="3233"/>
                  </a:lnTo>
                  <a:lnTo>
                    <a:pt x="260057" y="12653"/>
                  </a:lnTo>
                  <a:lnTo>
                    <a:pt x="216328" y="27839"/>
                  </a:lnTo>
                  <a:lnTo>
                    <a:pt x="175414" y="48369"/>
                  </a:lnTo>
                  <a:lnTo>
                    <a:pt x="137738" y="73822"/>
                  </a:lnTo>
                  <a:lnTo>
                    <a:pt x="103720" y="103777"/>
                  </a:lnTo>
                  <a:lnTo>
                    <a:pt x="73781" y="137814"/>
                  </a:lnTo>
                  <a:lnTo>
                    <a:pt x="48342" y="175511"/>
                  </a:lnTo>
                  <a:lnTo>
                    <a:pt x="27824" y="216447"/>
                  </a:lnTo>
                  <a:lnTo>
                    <a:pt x="12646" y="260200"/>
                  </a:lnTo>
                  <a:lnTo>
                    <a:pt x="3231" y="306351"/>
                  </a:lnTo>
                  <a:lnTo>
                    <a:pt x="0" y="354477"/>
                  </a:lnTo>
                  <a:lnTo>
                    <a:pt x="3231" y="402603"/>
                  </a:lnTo>
                  <a:lnTo>
                    <a:pt x="12646" y="448754"/>
                  </a:lnTo>
                  <a:lnTo>
                    <a:pt x="27824" y="492508"/>
                  </a:lnTo>
                  <a:lnTo>
                    <a:pt x="48342" y="533443"/>
                  </a:lnTo>
                  <a:lnTo>
                    <a:pt x="73781" y="571140"/>
                  </a:lnTo>
                  <a:lnTo>
                    <a:pt x="102134" y="603373"/>
                  </a:lnTo>
                </a:path>
              </a:pathLst>
            </a:custGeom>
            <a:ln w="10879">
              <a:solidFill>
                <a:srgbClr val="8F4F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8436" y="4642761"/>
              <a:ext cx="329565" cy="380365"/>
            </a:xfrm>
            <a:custGeom>
              <a:avLst/>
              <a:gdLst/>
              <a:ahLst/>
              <a:cxnLst/>
              <a:rect l="l" t="t" r="r" b="b"/>
              <a:pathLst>
                <a:path w="329564" h="380364">
                  <a:moveTo>
                    <a:pt x="223757" y="0"/>
                  </a:moveTo>
                  <a:lnTo>
                    <a:pt x="178809" y="4569"/>
                  </a:lnTo>
                  <a:lnTo>
                    <a:pt x="136876" y="17665"/>
                  </a:lnTo>
                  <a:lnTo>
                    <a:pt x="98877" y="38370"/>
                  </a:lnTo>
                  <a:lnTo>
                    <a:pt x="65728" y="65764"/>
                  </a:lnTo>
                  <a:lnTo>
                    <a:pt x="38349" y="98931"/>
                  </a:lnTo>
                  <a:lnTo>
                    <a:pt x="17655" y="136951"/>
                  </a:lnTo>
                  <a:lnTo>
                    <a:pt x="4566" y="178907"/>
                  </a:lnTo>
                  <a:lnTo>
                    <a:pt x="0" y="223880"/>
                  </a:lnTo>
                  <a:lnTo>
                    <a:pt x="4566" y="268853"/>
                  </a:lnTo>
                  <a:lnTo>
                    <a:pt x="17655" y="310809"/>
                  </a:lnTo>
                  <a:lnTo>
                    <a:pt x="38349" y="348829"/>
                  </a:lnTo>
                  <a:lnTo>
                    <a:pt x="64219" y="380167"/>
                  </a:lnTo>
                  <a:lnTo>
                    <a:pt x="103790" y="340597"/>
                  </a:lnTo>
                  <a:lnTo>
                    <a:pt x="78936" y="308457"/>
                  </a:lnTo>
                  <a:lnTo>
                    <a:pt x="61960" y="268384"/>
                  </a:lnTo>
                  <a:lnTo>
                    <a:pt x="55939" y="223880"/>
                  </a:lnTo>
                  <a:lnTo>
                    <a:pt x="61960" y="179376"/>
                  </a:lnTo>
                  <a:lnTo>
                    <a:pt x="78936" y="139303"/>
                  </a:lnTo>
                  <a:lnTo>
                    <a:pt x="105235" y="105293"/>
                  </a:lnTo>
                  <a:lnTo>
                    <a:pt x="139226" y="78980"/>
                  </a:lnTo>
                  <a:lnTo>
                    <a:pt x="179277" y="61994"/>
                  </a:lnTo>
                  <a:lnTo>
                    <a:pt x="223757" y="55970"/>
                  </a:lnTo>
                  <a:lnTo>
                    <a:pt x="240350" y="56815"/>
                  </a:lnTo>
                  <a:lnTo>
                    <a:pt x="256505" y="59235"/>
                  </a:lnTo>
                  <a:lnTo>
                    <a:pt x="272136" y="63053"/>
                  </a:lnTo>
                  <a:lnTo>
                    <a:pt x="287155" y="68097"/>
                  </a:lnTo>
                  <a:lnTo>
                    <a:pt x="329110" y="26119"/>
                  </a:lnTo>
                  <a:lnTo>
                    <a:pt x="304651" y="14954"/>
                  </a:lnTo>
                  <a:lnTo>
                    <a:pt x="278881" y="6763"/>
                  </a:lnTo>
                  <a:lnTo>
                    <a:pt x="251887" y="1719"/>
                  </a:lnTo>
                  <a:lnTo>
                    <a:pt x="223757" y="0"/>
                  </a:lnTo>
                  <a:close/>
                </a:path>
              </a:pathLst>
            </a:custGeom>
            <a:solidFill>
              <a:srgbClr val="8F4F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58436" y="4642761"/>
              <a:ext cx="329565" cy="380365"/>
            </a:xfrm>
            <a:custGeom>
              <a:avLst/>
              <a:gdLst/>
              <a:ahLst/>
              <a:cxnLst/>
              <a:rect l="l" t="t" r="r" b="b"/>
              <a:pathLst>
                <a:path w="329564" h="380364">
                  <a:moveTo>
                    <a:pt x="103790" y="340597"/>
                  </a:moveTo>
                  <a:lnTo>
                    <a:pt x="78936" y="308457"/>
                  </a:lnTo>
                  <a:lnTo>
                    <a:pt x="61960" y="268384"/>
                  </a:lnTo>
                  <a:lnTo>
                    <a:pt x="55939" y="223880"/>
                  </a:lnTo>
                  <a:lnTo>
                    <a:pt x="61960" y="179376"/>
                  </a:lnTo>
                  <a:lnTo>
                    <a:pt x="78936" y="139303"/>
                  </a:lnTo>
                  <a:lnTo>
                    <a:pt x="105235" y="105293"/>
                  </a:lnTo>
                  <a:lnTo>
                    <a:pt x="139226" y="78980"/>
                  </a:lnTo>
                  <a:lnTo>
                    <a:pt x="179277" y="61994"/>
                  </a:lnTo>
                  <a:lnTo>
                    <a:pt x="223757" y="55970"/>
                  </a:lnTo>
                  <a:lnTo>
                    <a:pt x="240350" y="56815"/>
                  </a:lnTo>
                  <a:lnTo>
                    <a:pt x="256505" y="59235"/>
                  </a:lnTo>
                  <a:lnTo>
                    <a:pt x="272136" y="63053"/>
                  </a:lnTo>
                  <a:lnTo>
                    <a:pt x="287155" y="68097"/>
                  </a:lnTo>
                  <a:lnTo>
                    <a:pt x="329110" y="26119"/>
                  </a:lnTo>
                  <a:lnTo>
                    <a:pt x="304651" y="14954"/>
                  </a:lnTo>
                  <a:lnTo>
                    <a:pt x="278881" y="6763"/>
                  </a:lnTo>
                  <a:lnTo>
                    <a:pt x="251887" y="1719"/>
                  </a:lnTo>
                  <a:lnTo>
                    <a:pt x="223757" y="0"/>
                  </a:lnTo>
                  <a:lnTo>
                    <a:pt x="178809" y="4569"/>
                  </a:lnTo>
                  <a:lnTo>
                    <a:pt x="136876" y="17665"/>
                  </a:lnTo>
                  <a:lnTo>
                    <a:pt x="98877" y="38370"/>
                  </a:lnTo>
                  <a:lnTo>
                    <a:pt x="65728" y="65764"/>
                  </a:lnTo>
                  <a:lnTo>
                    <a:pt x="38349" y="98931"/>
                  </a:lnTo>
                  <a:lnTo>
                    <a:pt x="17655" y="136951"/>
                  </a:lnTo>
                  <a:lnTo>
                    <a:pt x="4566" y="178907"/>
                  </a:lnTo>
                  <a:lnTo>
                    <a:pt x="0" y="223880"/>
                  </a:lnTo>
                  <a:lnTo>
                    <a:pt x="4566" y="268853"/>
                  </a:lnTo>
                  <a:lnTo>
                    <a:pt x="17655" y="310809"/>
                  </a:lnTo>
                  <a:lnTo>
                    <a:pt x="38349" y="348829"/>
                  </a:lnTo>
                  <a:lnTo>
                    <a:pt x="64219" y="380167"/>
                  </a:lnTo>
                </a:path>
              </a:pathLst>
            </a:custGeom>
            <a:ln w="10879">
              <a:solidFill>
                <a:srgbClr val="8F4F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42060" y="4398264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10" h="905510">
                  <a:moveTo>
                    <a:pt x="0" y="905256"/>
                  </a:moveTo>
                  <a:lnTo>
                    <a:pt x="905255" y="905256"/>
                  </a:lnTo>
                  <a:lnTo>
                    <a:pt x="905255" y="0"/>
                  </a:lnTo>
                  <a:lnTo>
                    <a:pt x="0" y="0"/>
                  </a:lnTo>
                  <a:lnTo>
                    <a:pt x="0" y="90525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806954" y="2125217"/>
            <a:ext cx="8264525" cy="270330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5"/>
              </a:spcBef>
              <a:buFont typeface="Tahoma"/>
              <a:buChar char="•"/>
              <a:tabLst>
                <a:tab pos="212725" algn="l"/>
              </a:tabLst>
            </a:pPr>
            <a:r>
              <a:rPr sz="2100" b="1" spc="30" dirty="0">
                <a:latin typeface="Tahoma"/>
                <a:cs typeface="Tahoma"/>
              </a:rPr>
              <a:t>Ob</a:t>
            </a:r>
            <a:r>
              <a:rPr sz="2100" b="1" spc="5" dirty="0">
                <a:latin typeface="Tahoma"/>
                <a:cs typeface="Tahoma"/>
              </a:rPr>
              <a:t>j</a:t>
            </a:r>
            <a:r>
              <a:rPr sz="2100" b="1" spc="-35" dirty="0">
                <a:latin typeface="Tahoma"/>
                <a:cs typeface="Tahoma"/>
              </a:rPr>
              <a:t>ectiv</a:t>
            </a:r>
            <a:r>
              <a:rPr sz="2100" b="1" spc="-45" dirty="0">
                <a:latin typeface="Tahoma"/>
                <a:cs typeface="Tahoma"/>
              </a:rPr>
              <a:t>e</a:t>
            </a:r>
            <a:r>
              <a:rPr sz="2100" spc="-114" dirty="0">
                <a:latin typeface="Tahoma"/>
                <a:cs typeface="Tahoma"/>
              </a:rPr>
              <a:t>:</a:t>
            </a:r>
            <a:r>
              <a:rPr sz="2100" spc="-160" dirty="0">
                <a:latin typeface="Tahoma"/>
                <a:cs typeface="Tahoma"/>
              </a:rPr>
              <a:t> </a:t>
            </a:r>
            <a:r>
              <a:rPr sz="2100" spc="-65" dirty="0">
                <a:latin typeface="Tahoma"/>
                <a:cs typeface="Tahoma"/>
              </a:rPr>
              <a:t>T</a:t>
            </a:r>
            <a:r>
              <a:rPr sz="2100" spc="30" dirty="0">
                <a:latin typeface="Tahoma"/>
                <a:cs typeface="Tahoma"/>
              </a:rPr>
              <a:t>his</a:t>
            </a:r>
            <a:r>
              <a:rPr sz="2100" spc="-150" dirty="0">
                <a:latin typeface="Tahoma"/>
                <a:cs typeface="Tahoma"/>
              </a:rPr>
              <a:t> </a:t>
            </a:r>
            <a:r>
              <a:rPr sz="2100" spc="100" dirty="0">
                <a:latin typeface="Tahoma"/>
                <a:cs typeface="Tahoma"/>
              </a:rPr>
              <a:t>p</a:t>
            </a:r>
            <a:r>
              <a:rPr sz="2100" spc="25" dirty="0">
                <a:latin typeface="Tahoma"/>
                <a:cs typeface="Tahoma"/>
              </a:rPr>
              <a:t>r</a:t>
            </a:r>
            <a:r>
              <a:rPr sz="2100" spc="35" dirty="0">
                <a:latin typeface="Tahoma"/>
                <a:cs typeface="Tahoma"/>
              </a:rPr>
              <a:t>esent</a:t>
            </a:r>
            <a:r>
              <a:rPr sz="2100" spc="5" dirty="0">
                <a:latin typeface="Tahoma"/>
                <a:cs typeface="Tahoma"/>
              </a:rPr>
              <a:t>a</a:t>
            </a:r>
            <a:r>
              <a:rPr sz="2100" spc="50" dirty="0">
                <a:latin typeface="Tahoma"/>
                <a:cs typeface="Tahoma"/>
              </a:rPr>
              <a:t>tion</a:t>
            </a:r>
            <a:r>
              <a:rPr sz="2100" spc="-120" dirty="0">
                <a:latin typeface="Tahoma"/>
                <a:cs typeface="Tahoma"/>
              </a:rPr>
              <a:t> </a:t>
            </a:r>
            <a:r>
              <a:rPr sz="2100" spc="30" dirty="0">
                <a:latin typeface="Tahoma"/>
                <a:cs typeface="Tahoma"/>
              </a:rPr>
              <a:t>ai</a:t>
            </a:r>
            <a:r>
              <a:rPr sz="2100" spc="70" dirty="0">
                <a:latin typeface="Tahoma"/>
                <a:cs typeface="Tahoma"/>
              </a:rPr>
              <a:t>m</a:t>
            </a:r>
            <a:r>
              <a:rPr sz="2100" spc="-10" dirty="0">
                <a:latin typeface="Tahoma"/>
                <a:cs typeface="Tahoma"/>
              </a:rPr>
              <a:t>s</a:t>
            </a:r>
            <a:r>
              <a:rPr sz="2100" spc="-130" dirty="0">
                <a:latin typeface="Tahoma"/>
                <a:cs typeface="Tahoma"/>
              </a:rPr>
              <a:t> </a:t>
            </a:r>
            <a:r>
              <a:rPr sz="2100" spc="50" dirty="0">
                <a:latin typeface="Tahoma"/>
                <a:cs typeface="Tahoma"/>
              </a:rPr>
              <a:t>to</a:t>
            </a:r>
            <a:r>
              <a:rPr sz="2100" spc="-135" dirty="0">
                <a:latin typeface="Tahoma"/>
                <a:cs typeface="Tahoma"/>
              </a:rPr>
              <a:t> </a:t>
            </a:r>
            <a:r>
              <a:rPr sz="2100" spc="70" dirty="0">
                <a:latin typeface="Tahoma"/>
                <a:cs typeface="Tahoma"/>
              </a:rPr>
              <a:t>delv</a:t>
            </a:r>
            <a:r>
              <a:rPr sz="2100" spc="85" dirty="0">
                <a:latin typeface="Tahoma"/>
                <a:cs typeface="Tahoma"/>
              </a:rPr>
              <a:t>e</a:t>
            </a:r>
            <a:r>
              <a:rPr sz="2100" spc="-135" dirty="0">
                <a:latin typeface="Tahoma"/>
                <a:cs typeface="Tahoma"/>
              </a:rPr>
              <a:t> </a:t>
            </a:r>
            <a:r>
              <a:rPr sz="2100" spc="50" dirty="0">
                <a:latin typeface="Tahoma"/>
                <a:cs typeface="Tahoma"/>
              </a:rPr>
              <a:t>into</a:t>
            </a:r>
            <a:r>
              <a:rPr sz="2100" spc="-140" dirty="0">
                <a:latin typeface="Tahoma"/>
                <a:cs typeface="Tahoma"/>
              </a:rPr>
              <a:t> </a:t>
            </a:r>
            <a:r>
              <a:rPr sz="2100" spc="35" dirty="0">
                <a:latin typeface="Tahoma"/>
                <a:cs typeface="Tahoma"/>
              </a:rPr>
              <a:t>the</a:t>
            </a:r>
            <a:r>
              <a:rPr sz="2100" spc="-140" dirty="0">
                <a:latin typeface="Tahoma"/>
                <a:cs typeface="Tahoma"/>
              </a:rPr>
              <a:t> </a:t>
            </a:r>
            <a:r>
              <a:rPr sz="2100" spc="180" dirty="0">
                <a:latin typeface="Tahoma"/>
                <a:cs typeface="Tahoma"/>
              </a:rPr>
              <a:t>d</a:t>
            </a:r>
            <a:r>
              <a:rPr sz="2100" spc="35" dirty="0">
                <a:latin typeface="Tahoma"/>
                <a:cs typeface="Tahoma"/>
              </a:rPr>
              <a:t>e</a:t>
            </a:r>
            <a:r>
              <a:rPr sz="2100" spc="10" dirty="0">
                <a:latin typeface="Tahoma"/>
                <a:cs typeface="Tahoma"/>
              </a:rPr>
              <a:t>t</a:t>
            </a:r>
            <a:r>
              <a:rPr sz="2100" spc="15" dirty="0">
                <a:latin typeface="Tahoma"/>
                <a:cs typeface="Tahoma"/>
              </a:rPr>
              <a:t>ail</a:t>
            </a:r>
            <a:r>
              <a:rPr sz="2100" spc="30" dirty="0">
                <a:latin typeface="Tahoma"/>
                <a:cs typeface="Tahoma"/>
              </a:rPr>
              <a:t>s</a:t>
            </a:r>
            <a:r>
              <a:rPr sz="2100" spc="-135" dirty="0">
                <a:latin typeface="Tahoma"/>
                <a:cs typeface="Tahoma"/>
              </a:rPr>
              <a:t> </a:t>
            </a:r>
            <a:r>
              <a:rPr sz="2100" spc="45" dirty="0">
                <a:latin typeface="Tahoma"/>
                <a:cs typeface="Tahoma"/>
              </a:rPr>
              <a:t>of</a:t>
            </a:r>
            <a:r>
              <a:rPr sz="2100" spc="-80" dirty="0">
                <a:latin typeface="Tahoma"/>
                <a:cs typeface="Tahoma"/>
              </a:rPr>
              <a:t> </a:t>
            </a:r>
            <a:r>
              <a:rPr sz="2100" spc="55" dirty="0">
                <a:latin typeface="Tahoma"/>
                <a:cs typeface="Tahoma"/>
              </a:rPr>
              <a:t>hotel  </a:t>
            </a:r>
            <a:r>
              <a:rPr sz="2100" spc="25" dirty="0">
                <a:latin typeface="Tahoma"/>
                <a:cs typeface="Tahoma"/>
              </a:rPr>
              <a:t>reservation</a:t>
            </a:r>
            <a:r>
              <a:rPr sz="2100" spc="-114" dirty="0">
                <a:latin typeface="Tahoma"/>
                <a:cs typeface="Tahoma"/>
              </a:rPr>
              <a:t> </a:t>
            </a:r>
            <a:r>
              <a:rPr sz="2100" spc="35" dirty="0">
                <a:latin typeface="Tahoma"/>
                <a:cs typeface="Tahoma"/>
              </a:rPr>
              <a:t>data</a:t>
            </a:r>
            <a:r>
              <a:rPr sz="2100" spc="-114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analysis.</a:t>
            </a:r>
            <a:r>
              <a:rPr sz="2100" spc="-195" dirty="0">
                <a:latin typeface="Tahoma"/>
                <a:cs typeface="Tahoma"/>
              </a:rPr>
              <a:t> </a:t>
            </a:r>
            <a:r>
              <a:rPr sz="2100" spc="35" dirty="0">
                <a:latin typeface="Tahoma"/>
                <a:cs typeface="Tahoma"/>
              </a:rPr>
              <a:t>By</a:t>
            </a:r>
            <a:r>
              <a:rPr sz="2100" spc="-110" dirty="0">
                <a:latin typeface="Tahoma"/>
                <a:cs typeface="Tahoma"/>
              </a:rPr>
              <a:t> </a:t>
            </a:r>
            <a:r>
              <a:rPr sz="2100" spc="60" dirty="0">
                <a:latin typeface="Tahoma"/>
                <a:cs typeface="Tahoma"/>
              </a:rPr>
              <a:t>dissecting</a:t>
            </a:r>
            <a:r>
              <a:rPr sz="2100" spc="-145" dirty="0">
                <a:latin typeface="Tahoma"/>
                <a:cs typeface="Tahoma"/>
              </a:rPr>
              <a:t> </a:t>
            </a:r>
            <a:r>
              <a:rPr sz="2100" spc="40" dirty="0">
                <a:latin typeface="Tahoma"/>
                <a:cs typeface="Tahoma"/>
              </a:rPr>
              <a:t>trends</a:t>
            </a:r>
            <a:r>
              <a:rPr sz="2100" spc="-125" dirty="0">
                <a:latin typeface="Tahoma"/>
                <a:cs typeface="Tahoma"/>
              </a:rPr>
              <a:t> </a:t>
            </a:r>
            <a:r>
              <a:rPr sz="2100" spc="75" dirty="0">
                <a:latin typeface="Tahoma"/>
                <a:cs typeface="Tahoma"/>
              </a:rPr>
              <a:t>and</a:t>
            </a:r>
            <a:r>
              <a:rPr sz="2100" spc="-120" dirty="0">
                <a:latin typeface="Tahoma"/>
                <a:cs typeface="Tahoma"/>
              </a:rPr>
              <a:t> </a:t>
            </a:r>
            <a:r>
              <a:rPr sz="2100" spc="50" dirty="0">
                <a:latin typeface="Tahoma"/>
                <a:cs typeface="Tahoma"/>
              </a:rPr>
              <a:t>guest</a:t>
            </a:r>
            <a:r>
              <a:rPr sz="2100" spc="-135" dirty="0">
                <a:latin typeface="Tahoma"/>
                <a:cs typeface="Tahoma"/>
              </a:rPr>
              <a:t> </a:t>
            </a:r>
            <a:r>
              <a:rPr sz="2100" spc="40" dirty="0">
                <a:latin typeface="Tahoma"/>
                <a:cs typeface="Tahoma"/>
              </a:rPr>
              <a:t>behaviors, </a:t>
            </a:r>
            <a:r>
              <a:rPr sz="2100" spc="45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as </a:t>
            </a:r>
            <a:r>
              <a:rPr sz="2100" spc="-240" dirty="0">
                <a:latin typeface="Tahoma"/>
                <a:cs typeface="Tahoma"/>
              </a:rPr>
              <a:t>I </a:t>
            </a:r>
            <a:r>
              <a:rPr lang="en-US" sz="2100" spc="-240" dirty="0">
                <a:latin typeface="Tahoma"/>
                <a:cs typeface="Tahoma"/>
              </a:rPr>
              <a:t> </a:t>
            </a:r>
            <a:r>
              <a:rPr sz="2100" spc="50" dirty="0">
                <a:latin typeface="Tahoma"/>
                <a:cs typeface="Tahoma"/>
              </a:rPr>
              <a:t>seek to </a:t>
            </a:r>
            <a:r>
              <a:rPr sz="2100" spc="65" dirty="0">
                <a:latin typeface="Tahoma"/>
                <a:cs typeface="Tahoma"/>
              </a:rPr>
              <a:t>unlock </a:t>
            </a:r>
            <a:r>
              <a:rPr sz="2100" spc="60" dirty="0">
                <a:latin typeface="Tahoma"/>
                <a:cs typeface="Tahoma"/>
              </a:rPr>
              <a:t>actionable </a:t>
            </a:r>
            <a:r>
              <a:rPr sz="2100" spc="40" dirty="0">
                <a:latin typeface="Tahoma"/>
                <a:cs typeface="Tahoma"/>
              </a:rPr>
              <a:t>insights </a:t>
            </a:r>
            <a:r>
              <a:rPr sz="2100" spc="-10" dirty="0">
                <a:latin typeface="Tahoma"/>
                <a:cs typeface="Tahoma"/>
              </a:rPr>
              <a:t>that </a:t>
            </a:r>
            <a:r>
              <a:rPr sz="2100" spc="45" dirty="0">
                <a:latin typeface="Tahoma"/>
                <a:cs typeface="Tahoma"/>
              </a:rPr>
              <a:t>can </a:t>
            </a:r>
            <a:r>
              <a:rPr sz="2100" spc="100" dirty="0">
                <a:latin typeface="Tahoma"/>
                <a:cs typeface="Tahoma"/>
              </a:rPr>
              <a:t>propel </a:t>
            </a:r>
            <a:r>
              <a:rPr sz="2100" spc="35" dirty="0">
                <a:latin typeface="Tahoma"/>
                <a:cs typeface="Tahoma"/>
              </a:rPr>
              <a:t>the </a:t>
            </a:r>
            <a:r>
              <a:rPr sz="2100" spc="30" dirty="0">
                <a:latin typeface="Tahoma"/>
                <a:cs typeface="Tahoma"/>
              </a:rPr>
              <a:t>hotel’s </a:t>
            </a:r>
            <a:r>
              <a:rPr sz="2100" spc="35" dirty="0">
                <a:latin typeface="Tahoma"/>
                <a:cs typeface="Tahoma"/>
              </a:rPr>
              <a:t> </a:t>
            </a:r>
            <a:r>
              <a:rPr sz="2100" spc="30" dirty="0">
                <a:latin typeface="Tahoma"/>
                <a:cs typeface="Tahoma"/>
              </a:rPr>
              <a:t>strategic</a:t>
            </a:r>
            <a:r>
              <a:rPr sz="2100" spc="-130" dirty="0">
                <a:latin typeface="Tahoma"/>
                <a:cs typeface="Tahoma"/>
              </a:rPr>
              <a:t> </a:t>
            </a:r>
            <a:r>
              <a:rPr sz="2100" spc="20" dirty="0">
                <a:latin typeface="Tahoma"/>
                <a:cs typeface="Tahoma"/>
              </a:rPr>
              <a:t>initiatives</a:t>
            </a:r>
            <a:r>
              <a:rPr sz="2100" spc="-125" dirty="0">
                <a:latin typeface="Tahoma"/>
                <a:cs typeface="Tahoma"/>
              </a:rPr>
              <a:t> </a:t>
            </a:r>
            <a:r>
              <a:rPr sz="2100" spc="20" dirty="0">
                <a:latin typeface="Tahoma"/>
                <a:cs typeface="Tahoma"/>
              </a:rPr>
              <a:t>forward.</a:t>
            </a:r>
            <a:endParaRPr sz="21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Tahoma"/>
              <a:buChar char="•"/>
            </a:pPr>
            <a:endParaRPr sz="2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ahoma"/>
              <a:buChar char="•"/>
            </a:pPr>
            <a:endParaRPr sz="2450" dirty="0">
              <a:latin typeface="Tahoma"/>
              <a:cs typeface="Tahoma"/>
            </a:endParaRPr>
          </a:p>
          <a:p>
            <a:pPr marL="12700" marR="8890">
              <a:lnSpc>
                <a:spcPct val="101000"/>
              </a:lnSpc>
              <a:buFont typeface="Tahoma"/>
              <a:buChar char="•"/>
              <a:tabLst>
                <a:tab pos="212725" algn="l"/>
              </a:tabLst>
            </a:pPr>
            <a:r>
              <a:rPr sz="2100" b="1" spc="-20" dirty="0">
                <a:latin typeface="Tahoma"/>
                <a:cs typeface="Tahoma"/>
              </a:rPr>
              <a:t>Scope:</a:t>
            </a:r>
            <a:r>
              <a:rPr sz="2100" b="1" spc="-100" dirty="0">
                <a:latin typeface="Tahoma"/>
                <a:cs typeface="Tahoma"/>
              </a:rPr>
              <a:t> </a:t>
            </a:r>
            <a:r>
              <a:rPr sz="2100" spc="-240" dirty="0">
                <a:latin typeface="Tahoma"/>
                <a:cs typeface="Tahoma"/>
              </a:rPr>
              <a:t>I</a:t>
            </a:r>
            <a:r>
              <a:rPr sz="2100" spc="-125" dirty="0">
                <a:latin typeface="Tahoma"/>
                <a:cs typeface="Tahoma"/>
              </a:rPr>
              <a:t> </a:t>
            </a:r>
            <a:r>
              <a:rPr lang="en-US" sz="2100" spc="50" dirty="0">
                <a:latin typeface="Tahoma"/>
                <a:cs typeface="Tahoma"/>
              </a:rPr>
              <a:t>have gone through the dataset and it enabled me to search for the query which was provided by finding its answer. </a:t>
            </a:r>
            <a:endParaRPr sz="2100" dirty="0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35" dirty="0"/>
              <a:t>3</a:t>
            </a:fld>
            <a:endParaRPr spc="3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6941" y="62611"/>
            <a:ext cx="47377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chemeClr val="bg1"/>
                </a:solidFill>
              </a:rPr>
              <a:t>Data</a:t>
            </a:r>
            <a:r>
              <a:rPr spc="-8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Collection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7680" y="1824227"/>
            <a:ext cx="11216640" cy="1645920"/>
            <a:chOff x="487680" y="1824227"/>
            <a:chExt cx="11216640" cy="1645920"/>
          </a:xfrm>
        </p:grpSpPr>
        <p:sp>
          <p:nvSpPr>
            <p:cNvPr id="4" name="object 4"/>
            <p:cNvSpPr/>
            <p:nvPr/>
          </p:nvSpPr>
          <p:spPr>
            <a:xfrm>
              <a:off x="487680" y="1824227"/>
              <a:ext cx="11216640" cy="1645920"/>
            </a:xfrm>
            <a:custGeom>
              <a:avLst/>
              <a:gdLst/>
              <a:ahLst/>
              <a:cxnLst/>
              <a:rect l="l" t="t" r="r" b="b"/>
              <a:pathLst>
                <a:path w="11216640" h="1645920">
                  <a:moveTo>
                    <a:pt x="11052048" y="0"/>
                  </a:moveTo>
                  <a:lnTo>
                    <a:pt x="164592" y="0"/>
                  </a:lnTo>
                  <a:lnTo>
                    <a:pt x="120835" y="5877"/>
                  </a:lnTo>
                  <a:lnTo>
                    <a:pt x="81517" y="22464"/>
                  </a:lnTo>
                  <a:lnTo>
                    <a:pt x="48206" y="48196"/>
                  </a:lnTo>
                  <a:lnTo>
                    <a:pt x="22470" y="81505"/>
                  </a:lnTo>
                  <a:lnTo>
                    <a:pt x="5879" y="120826"/>
                  </a:lnTo>
                  <a:lnTo>
                    <a:pt x="0" y="164592"/>
                  </a:lnTo>
                  <a:lnTo>
                    <a:pt x="0" y="1481327"/>
                  </a:lnTo>
                  <a:lnTo>
                    <a:pt x="5879" y="1525093"/>
                  </a:lnTo>
                  <a:lnTo>
                    <a:pt x="22470" y="1564414"/>
                  </a:lnTo>
                  <a:lnTo>
                    <a:pt x="48206" y="1597723"/>
                  </a:lnTo>
                  <a:lnTo>
                    <a:pt x="81517" y="1623455"/>
                  </a:lnTo>
                  <a:lnTo>
                    <a:pt x="120835" y="1640042"/>
                  </a:lnTo>
                  <a:lnTo>
                    <a:pt x="164592" y="1645920"/>
                  </a:lnTo>
                  <a:lnTo>
                    <a:pt x="11052048" y="1645920"/>
                  </a:lnTo>
                  <a:lnTo>
                    <a:pt x="11095813" y="1640042"/>
                  </a:lnTo>
                  <a:lnTo>
                    <a:pt x="11135134" y="1623455"/>
                  </a:lnTo>
                  <a:lnTo>
                    <a:pt x="11168443" y="1597723"/>
                  </a:lnTo>
                  <a:lnTo>
                    <a:pt x="11194175" y="1564414"/>
                  </a:lnTo>
                  <a:lnTo>
                    <a:pt x="11210762" y="1525093"/>
                  </a:lnTo>
                  <a:lnTo>
                    <a:pt x="11216640" y="1481327"/>
                  </a:lnTo>
                  <a:lnTo>
                    <a:pt x="11216640" y="164592"/>
                  </a:lnTo>
                  <a:lnTo>
                    <a:pt x="11210762" y="120826"/>
                  </a:lnTo>
                  <a:lnTo>
                    <a:pt x="11194175" y="81505"/>
                  </a:lnTo>
                  <a:lnTo>
                    <a:pt x="11168443" y="48196"/>
                  </a:lnTo>
                  <a:lnTo>
                    <a:pt x="11135134" y="22464"/>
                  </a:lnTo>
                  <a:lnTo>
                    <a:pt x="11095813" y="5877"/>
                  </a:lnTo>
                  <a:lnTo>
                    <a:pt x="11052048" y="0"/>
                  </a:lnTo>
                  <a:close/>
                </a:path>
              </a:pathLst>
            </a:custGeom>
            <a:solidFill>
              <a:srgbClr val="DBD0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79096" y="2294467"/>
              <a:ext cx="522605" cy="149860"/>
            </a:xfrm>
            <a:custGeom>
              <a:avLst/>
              <a:gdLst/>
              <a:ahLst/>
              <a:cxnLst/>
              <a:rect l="l" t="t" r="r" b="b"/>
              <a:pathLst>
                <a:path w="522605" h="149860">
                  <a:moveTo>
                    <a:pt x="261050" y="0"/>
                  </a:moveTo>
                  <a:lnTo>
                    <a:pt x="191652" y="2665"/>
                  </a:lnTo>
                  <a:lnTo>
                    <a:pt x="129292" y="10188"/>
                  </a:lnTo>
                  <a:lnTo>
                    <a:pt x="76459" y="21857"/>
                  </a:lnTo>
                  <a:lnTo>
                    <a:pt x="35640" y="36960"/>
                  </a:lnTo>
                  <a:lnTo>
                    <a:pt x="0" y="74626"/>
                  </a:lnTo>
                  <a:lnTo>
                    <a:pt x="9324" y="94465"/>
                  </a:lnTo>
                  <a:lnTo>
                    <a:pt x="76459" y="127396"/>
                  </a:lnTo>
                  <a:lnTo>
                    <a:pt x="129292" y="139065"/>
                  </a:lnTo>
                  <a:lnTo>
                    <a:pt x="191652" y="146588"/>
                  </a:lnTo>
                  <a:lnTo>
                    <a:pt x="261050" y="149253"/>
                  </a:lnTo>
                  <a:lnTo>
                    <a:pt x="330448" y="146588"/>
                  </a:lnTo>
                  <a:lnTo>
                    <a:pt x="392808" y="139065"/>
                  </a:lnTo>
                  <a:lnTo>
                    <a:pt x="445641" y="127396"/>
                  </a:lnTo>
                  <a:lnTo>
                    <a:pt x="486460" y="112292"/>
                  </a:lnTo>
                  <a:lnTo>
                    <a:pt x="522100" y="74626"/>
                  </a:lnTo>
                  <a:lnTo>
                    <a:pt x="512776" y="54788"/>
                  </a:lnTo>
                  <a:lnTo>
                    <a:pt x="445641" y="21857"/>
                  </a:lnTo>
                  <a:lnTo>
                    <a:pt x="392808" y="10188"/>
                  </a:lnTo>
                  <a:lnTo>
                    <a:pt x="330448" y="2665"/>
                  </a:lnTo>
                  <a:lnTo>
                    <a:pt x="261050" y="0"/>
                  </a:lnTo>
                  <a:close/>
                </a:path>
              </a:pathLst>
            </a:custGeom>
            <a:solidFill>
              <a:srgbClr val="8F4F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79096" y="2294467"/>
              <a:ext cx="522605" cy="149860"/>
            </a:xfrm>
            <a:custGeom>
              <a:avLst/>
              <a:gdLst/>
              <a:ahLst/>
              <a:cxnLst/>
              <a:rect l="l" t="t" r="r" b="b"/>
              <a:pathLst>
                <a:path w="522605" h="149860">
                  <a:moveTo>
                    <a:pt x="522100" y="74626"/>
                  </a:moveTo>
                  <a:lnTo>
                    <a:pt x="486460" y="112292"/>
                  </a:lnTo>
                  <a:lnTo>
                    <a:pt x="445641" y="127396"/>
                  </a:lnTo>
                  <a:lnTo>
                    <a:pt x="392808" y="139065"/>
                  </a:lnTo>
                  <a:lnTo>
                    <a:pt x="330448" y="146588"/>
                  </a:lnTo>
                  <a:lnTo>
                    <a:pt x="261050" y="149253"/>
                  </a:lnTo>
                  <a:lnTo>
                    <a:pt x="191652" y="146588"/>
                  </a:lnTo>
                  <a:lnTo>
                    <a:pt x="129292" y="139065"/>
                  </a:lnTo>
                  <a:lnTo>
                    <a:pt x="76459" y="127396"/>
                  </a:lnTo>
                  <a:lnTo>
                    <a:pt x="35640" y="112292"/>
                  </a:lnTo>
                  <a:lnTo>
                    <a:pt x="0" y="74626"/>
                  </a:lnTo>
                  <a:lnTo>
                    <a:pt x="9324" y="54787"/>
                  </a:lnTo>
                  <a:lnTo>
                    <a:pt x="76459" y="21857"/>
                  </a:lnTo>
                  <a:lnTo>
                    <a:pt x="129292" y="10188"/>
                  </a:lnTo>
                  <a:lnTo>
                    <a:pt x="191652" y="2665"/>
                  </a:lnTo>
                  <a:lnTo>
                    <a:pt x="261050" y="0"/>
                  </a:lnTo>
                  <a:lnTo>
                    <a:pt x="330448" y="2665"/>
                  </a:lnTo>
                  <a:lnTo>
                    <a:pt x="392808" y="10188"/>
                  </a:lnTo>
                  <a:lnTo>
                    <a:pt x="445641" y="21857"/>
                  </a:lnTo>
                  <a:lnTo>
                    <a:pt x="486460" y="36961"/>
                  </a:lnTo>
                  <a:lnTo>
                    <a:pt x="522100" y="74626"/>
                  </a:lnTo>
                </a:path>
              </a:pathLst>
            </a:custGeom>
            <a:ln w="10882">
              <a:solidFill>
                <a:srgbClr val="8F4F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79096" y="2406407"/>
              <a:ext cx="449580" cy="224154"/>
            </a:xfrm>
            <a:custGeom>
              <a:avLst/>
              <a:gdLst/>
              <a:ahLst/>
              <a:cxnLst/>
              <a:rect l="l" t="t" r="r" b="b"/>
              <a:pathLst>
                <a:path w="449580" h="224155">
                  <a:moveTo>
                    <a:pt x="0" y="0"/>
                  </a:moveTo>
                  <a:lnTo>
                    <a:pt x="0" y="149253"/>
                  </a:lnTo>
                  <a:lnTo>
                    <a:pt x="35773" y="186843"/>
                  </a:lnTo>
                  <a:lnTo>
                    <a:pt x="76683" y="201959"/>
                  </a:lnTo>
                  <a:lnTo>
                    <a:pt x="129558" y="213654"/>
                  </a:lnTo>
                  <a:lnTo>
                    <a:pt x="191860" y="221203"/>
                  </a:lnTo>
                  <a:lnTo>
                    <a:pt x="261050" y="223880"/>
                  </a:lnTo>
                  <a:lnTo>
                    <a:pt x="277088" y="223260"/>
                  </a:lnTo>
                  <a:lnTo>
                    <a:pt x="425724" y="74627"/>
                  </a:lnTo>
                  <a:lnTo>
                    <a:pt x="261050" y="74626"/>
                  </a:lnTo>
                  <a:lnTo>
                    <a:pt x="191860" y="71949"/>
                  </a:lnTo>
                  <a:lnTo>
                    <a:pt x="129558" y="64400"/>
                  </a:lnTo>
                  <a:lnTo>
                    <a:pt x="76683" y="52705"/>
                  </a:lnTo>
                  <a:lnTo>
                    <a:pt x="35773" y="37589"/>
                  </a:lnTo>
                  <a:lnTo>
                    <a:pt x="9366" y="19779"/>
                  </a:lnTo>
                  <a:lnTo>
                    <a:pt x="0" y="0"/>
                  </a:lnTo>
                  <a:close/>
                </a:path>
                <a:path w="449580" h="224155">
                  <a:moveTo>
                    <a:pt x="448952" y="51399"/>
                  </a:moveTo>
                  <a:lnTo>
                    <a:pt x="445417" y="52705"/>
                  </a:lnTo>
                  <a:lnTo>
                    <a:pt x="392542" y="64400"/>
                  </a:lnTo>
                  <a:lnTo>
                    <a:pt x="330240" y="71949"/>
                  </a:lnTo>
                  <a:lnTo>
                    <a:pt x="261050" y="74626"/>
                  </a:lnTo>
                  <a:lnTo>
                    <a:pt x="425724" y="74627"/>
                  </a:lnTo>
                  <a:lnTo>
                    <a:pt x="448952" y="51399"/>
                  </a:lnTo>
                  <a:close/>
                </a:path>
              </a:pathLst>
            </a:custGeom>
            <a:solidFill>
              <a:srgbClr val="8F4F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79096" y="2406407"/>
              <a:ext cx="449580" cy="224154"/>
            </a:xfrm>
            <a:custGeom>
              <a:avLst/>
              <a:gdLst/>
              <a:ahLst/>
              <a:cxnLst/>
              <a:rect l="l" t="t" r="r" b="b"/>
              <a:pathLst>
                <a:path w="449580" h="224155">
                  <a:moveTo>
                    <a:pt x="261050" y="74626"/>
                  </a:moveTo>
                  <a:lnTo>
                    <a:pt x="191860" y="71949"/>
                  </a:lnTo>
                  <a:lnTo>
                    <a:pt x="129558" y="64400"/>
                  </a:lnTo>
                  <a:lnTo>
                    <a:pt x="76683" y="52705"/>
                  </a:lnTo>
                  <a:lnTo>
                    <a:pt x="35773" y="37589"/>
                  </a:lnTo>
                  <a:lnTo>
                    <a:pt x="0" y="0"/>
                  </a:lnTo>
                  <a:lnTo>
                    <a:pt x="0" y="149253"/>
                  </a:lnTo>
                  <a:lnTo>
                    <a:pt x="35773" y="186843"/>
                  </a:lnTo>
                  <a:lnTo>
                    <a:pt x="76683" y="201959"/>
                  </a:lnTo>
                  <a:lnTo>
                    <a:pt x="129558" y="213654"/>
                  </a:lnTo>
                  <a:lnTo>
                    <a:pt x="191860" y="221203"/>
                  </a:lnTo>
                  <a:lnTo>
                    <a:pt x="261050" y="223880"/>
                  </a:lnTo>
                  <a:lnTo>
                    <a:pt x="277088" y="223260"/>
                  </a:lnTo>
                </a:path>
                <a:path w="449580" h="224155">
                  <a:moveTo>
                    <a:pt x="448952" y="51399"/>
                  </a:moveTo>
                  <a:lnTo>
                    <a:pt x="445417" y="52705"/>
                  </a:lnTo>
                  <a:lnTo>
                    <a:pt x="392542" y="64400"/>
                  </a:lnTo>
                  <a:lnTo>
                    <a:pt x="330240" y="71949"/>
                  </a:lnTo>
                  <a:lnTo>
                    <a:pt x="261050" y="74626"/>
                  </a:lnTo>
                </a:path>
              </a:pathLst>
            </a:custGeom>
            <a:ln w="10880">
              <a:solidFill>
                <a:srgbClr val="8F4F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3656" y="2587534"/>
              <a:ext cx="250849" cy="3246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86028" y="2194559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10" h="905510">
                  <a:moveTo>
                    <a:pt x="0" y="905256"/>
                  </a:moveTo>
                  <a:lnTo>
                    <a:pt x="905256" y="905256"/>
                  </a:lnTo>
                  <a:lnTo>
                    <a:pt x="905256" y="0"/>
                  </a:lnTo>
                  <a:lnTo>
                    <a:pt x="0" y="0"/>
                  </a:lnTo>
                  <a:lnTo>
                    <a:pt x="0" y="90525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551557" y="2003685"/>
            <a:ext cx="8575675" cy="134992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75"/>
              </a:spcBef>
              <a:buFont typeface="Tahoma"/>
              <a:buChar char="•"/>
              <a:tabLst>
                <a:tab pos="221615" algn="l"/>
              </a:tabLst>
            </a:pPr>
            <a:r>
              <a:rPr sz="2200" b="1" spc="-25" dirty="0">
                <a:latin typeface="Tahoma"/>
                <a:cs typeface="Tahoma"/>
              </a:rPr>
              <a:t>Acquisition:</a:t>
            </a:r>
            <a:r>
              <a:rPr sz="2200" b="1" spc="-75" dirty="0">
                <a:latin typeface="Tahoma"/>
                <a:cs typeface="Tahoma"/>
              </a:rPr>
              <a:t> </a:t>
            </a:r>
            <a:r>
              <a:rPr sz="2200" spc="25" dirty="0">
                <a:latin typeface="Tahoma"/>
                <a:cs typeface="Tahoma"/>
              </a:rPr>
              <a:t>The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foundation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45" dirty="0">
                <a:latin typeface="Tahoma"/>
                <a:cs typeface="Tahoma"/>
              </a:rPr>
              <a:t>of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30" dirty="0">
                <a:latin typeface="Tahoma"/>
                <a:cs typeface="Tahoma"/>
              </a:rPr>
              <a:t>my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10" dirty="0">
                <a:latin typeface="Tahoma"/>
                <a:cs typeface="Tahoma"/>
              </a:rPr>
              <a:t>analysis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20" dirty="0">
                <a:latin typeface="Tahoma"/>
                <a:cs typeface="Tahoma"/>
              </a:rPr>
              <a:t>is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built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upon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15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30" dirty="0">
                <a:latin typeface="Tahoma"/>
                <a:cs typeface="Tahoma"/>
              </a:rPr>
              <a:t>dataset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45" dirty="0">
                <a:latin typeface="Tahoma"/>
                <a:cs typeface="Tahoma"/>
              </a:rPr>
              <a:t>meticulously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sourced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35" dirty="0">
                <a:latin typeface="Tahoma"/>
                <a:cs typeface="Tahoma"/>
              </a:rPr>
              <a:t>from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15" dirty="0">
                <a:latin typeface="Tahoma"/>
                <a:cs typeface="Tahoma"/>
              </a:rPr>
              <a:t>a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publicly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accessible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lang="en-US" sz="2200" spc="90" dirty="0">
                <a:latin typeface="Tahoma"/>
                <a:cs typeface="Tahoma"/>
              </a:rPr>
              <a:t>dataset provided by </a:t>
            </a:r>
            <a:r>
              <a:rPr lang="en-US" sz="2200" spc="90" dirty="0" err="1">
                <a:latin typeface="Tahoma"/>
                <a:cs typeface="Tahoma"/>
              </a:rPr>
              <a:t>MentorNess</a:t>
            </a:r>
            <a:r>
              <a:rPr lang="en-US" sz="2200" spc="90" dirty="0">
                <a:latin typeface="Tahoma"/>
                <a:cs typeface="Tahoma"/>
              </a:rPr>
              <a:t> in the format of CSV file on Google Drive</a:t>
            </a:r>
            <a:r>
              <a:rPr sz="2200" spc="25" dirty="0">
                <a:latin typeface="Tahoma"/>
                <a:cs typeface="Tahoma"/>
              </a:rPr>
              <a:t>,</a:t>
            </a:r>
            <a:r>
              <a:rPr sz="2200" spc="3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ensuring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25" dirty="0">
                <a:latin typeface="Tahoma"/>
                <a:cs typeface="Tahoma"/>
              </a:rPr>
              <a:t>transparency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and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reproducibility</a:t>
            </a:r>
            <a:r>
              <a:rPr sz="2200" spc="-140" dirty="0">
                <a:latin typeface="Tahoma"/>
                <a:cs typeface="Tahoma"/>
              </a:rPr>
              <a:t> </a:t>
            </a:r>
            <a:r>
              <a:rPr sz="2200" spc="45" dirty="0">
                <a:latin typeface="Tahoma"/>
                <a:cs typeface="Tahoma"/>
              </a:rPr>
              <a:t>of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35" dirty="0">
                <a:latin typeface="Tahoma"/>
                <a:cs typeface="Tahoma"/>
              </a:rPr>
              <a:t>my</a:t>
            </a:r>
            <a:r>
              <a:rPr sz="2200" spc="-140" dirty="0">
                <a:latin typeface="Tahoma"/>
                <a:cs typeface="Tahoma"/>
              </a:rPr>
              <a:t> </a:t>
            </a:r>
            <a:r>
              <a:rPr sz="2200" spc="40" dirty="0">
                <a:latin typeface="Tahoma"/>
                <a:cs typeface="Tahoma"/>
              </a:rPr>
              <a:t>findings.</a:t>
            </a:r>
            <a:endParaRPr sz="2200" dirty="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7680" y="3881628"/>
            <a:ext cx="11216640" cy="1645920"/>
            <a:chOff x="487680" y="3881628"/>
            <a:chExt cx="11216640" cy="1645920"/>
          </a:xfrm>
        </p:grpSpPr>
        <p:sp>
          <p:nvSpPr>
            <p:cNvPr id="13" name="object 13"/>
            <p:cNvSpPr/>
            <p:nvPr/>
          </p:nvSpPr>
          <p:spPr>
            <a:xfrm>
              <a:off x="487680" y="3881628"/>
              <a:ext cx="11216640" cy="1645920"/>
            </a:xfrm>
            <a:custGeom>
              <a:avLst/>
              <a:gdLst/>
              <a:ahLst/>
              <a:cxnLst/>
              <a:rect l="l" t="t" r="r" b="b"/>
              <a:pathLst>
                <a:path w="11216640" h="1645920">
                  <a:moveTo>
                    <a:pt x="11052048" y="0"/>
                  </a:moveTo>
                  <a:lnTo>
                    <a:pt x="164592" y="0"/>
                  </a:lnTo>
                  <a:lnTo>
                    <a:pt x="120835" y="5877"/>
                  </a:lnTo>
                  <a:lnTo>
                    <a:pt x="81517" y="22464"/>
                  </a:lnTo>
                  <a:lnTo>
                    <a:pt x="48206" y="48196"/>
                  </a:lnTo>
                  <a:lnTo>
                    <a:pt x="22470" y="81505"/>
                  </a:lnTo>
                  <a:lnTo>
                    <a:pt x="5879" y="120826"/>
                  </a:lnTo>
                  <a:lnTo>
                    <a:pt x="0" y="164592"/>
                  </a:lnTo>
                  <a:lnTo>
                    <a:pt x="0" y="1481328"/>
                  </a:lnTo>
                  <a:lnTo>
                    <a:pt x="5879" y="1525093"/>
                  </a:lnTo>
                  <a:lnTo>
                    <a:pt x="22470" y="1564414"/>
                  </a:lnTo>
                  <a:lnTo>
                    <a:pt x="48206" y="1597723"/>
                  </a:lnTo>
                  <a:lnTo>
                    <a:pt x="81517" y="1623455"/>
                  </a:lnTo>
                  <a:lnTo>
                    <a:pt x="120835" y="1640042"/>
                  </a:lnTo>
                  <a:lnTo>
                    <a:pt x="164592" y="1645920"/>
                  </a:lnTo>
                  <a:lnTo>
                    <a:pt x="11052048" y="1645920"/>
                  </a:lnTo>
                  <a:lnTo>
                    <a:pt x="11095813" y="1640042"/>
                  </a:lnTo>
                  <a:lnTo>
                    <a:pt x="11135134" y="1623455"/>
                  </a:lnTo>
                  <a:lnTo>
                    <a:pt x="11168443" y="1597723"/>
                  </a:lnTo>
                  <a:lnTo>
                    <a:pt x="11194175" y="1564414"/>
                  </a:lnTo>
                  <a:lnTo>
                    <a:pt x="11210762" y="1525093"/>
                  </a:lnTo>
                  <a:lnTo>
                    <a:pt x="11216640" y="1481328"/>
                  </a:lnTo>
                  <a:lnTo>
                    <a:pt x="11216640" y="164592"/>
                  </a:lnTo>
                  <a:lnTo>
                    <a:pt x="11210762" y="120826"/>
                  </a:lnTo>
                  <a:lnTo>
                    <a:pt x="11194175" y="81505"/>
                  </a:lnTo>
                  <a:lnTo>
                    <a:pt x="11168443" y="48196"/>
                  </a:lnTo>
                  <a:lnTo>
                    <a:pt x="11135134" y="22464"/>
                  </a:lnTo>
                  <a:lnTo>
                    <a:pt x="11095813" y="5877"/>
                  </a:lnTo>
                  <a:lnTo>
                    <a:pt x="11052048" y="0"/>
                  </a:lnTo>
                  <a:close/>
                </a:path>
              </a:pathLst>
            </a:custGeom>
            <a:solidFill>
              <a:srgbClr val="DBD0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5864" y="4361196"/>
              <a:ext cx="659130" cy="494665"/>
            </a:xfrm>
            <a:custGeom>
              <a:avLst/>
              <a:gdLst/>
              <a:ahLst/>
              <a:cxnLst/>
              <a:rect l="l" t="t" r="r" b="b"/>
              <a:pathLst>
                <a:path w="659130" h="494664">
                  <a:moveTo>
                    <a:pt x="658884" y="37313"/>
                  </a:moveTo>
                  <a:lnTo>
                    <a:pt x="18646" y="37313"/>
                  </a:lnTo>
                  <a:lnTo>
                    <a:pt x="0" y="55970"/>
                  </a:lnTo>
                  <a:lnTo>
                    <a:pt x="1464" y="63233"/>
                  </a:lnTo>
                  <a:lnTo>
                    <a:pt x="5459" y="69163"/>
                  </a:lnTo>
                  <a:lnTo>
                    <a:pt x="11386" y="73161"/>
                  </a:lnTo>
                  <a:lnTo>
                    <a:pt x="18646" y="74626"/>
                  </a:lnTo>
                  <a:lnTo>
                    <a:pt x="37292" y="74626"/>
                  </a:lnTo>
                  <a:lnTo>
                    <a:pt x="37292" y="457089"/>
                  </a:lnTo>
                  <a:lnTo>
                    <a:pt x="0" y="475746"/>
                  </a:lnTo>
                  <a:lnTo>
                    <a:pt x="1464" y="483010"/>
                  </a:lnTo>
                  <a:lnTo>
                    <a:pt x="5459" y="488940"/>
                  </a:lnTo>
                  <a:lnTo>
                    <a:pt x="11386" y="492937"/>
                  </a:lnTo>
                  <a:lnTo>
                    <a:pt x="18646" y="494403"/>
                  </a:lnTo>
                  <a:lnTo>
                    <a:pt x="201786" y="494403"/>
                  </a:lnTo>
                  <a:lnTo>
                    <a:pt x="257757" y="438432"/>
                  </a:lnTo>
                  <a:lnTo>
                    <a:pt x="93232" y="438432"/>
                  </a:lnTo>
                  <a:lnTo>
                    <a:pt x="93232" y="102611"/>
                  </a:lnTo>
                  <a:lnTo>
                    <a:pt x="593584" y="102612"/>
                  </a:lnTo>
                  <a:lnTo>
                    <a:pt x="658884" y="37313"/>
                  </a:lnTo>
                  <a:close/>
                </a:path>
                <a:path w="659130" h="494664">
                  <a:moveTo>
                    <a:pt x="354282" y="0"/>
                  </a:moveTo>
                  <a:lnTo>
                    <a:pt x="347023" y="1461"/>
                  </a:lnTo>
                  <a:lnTo>
                    <a:pt x="341096" y="5451"/>
                  </a:lnTo>
                  <a:lnTo>
                    <a:pt x="337101" y="11379"/>
                  </a:lnTo>
                  <a:lnTo>
                    <a:pt x="335636" y="18656"/>
                  </a:lnTo>
                  <a:lnTo>
                    <a:pt x="335636" y="37313"/>
                  </a:lnTo>
                  <a:lnTo>
                    <a:pt x="372929" y="37313"/>
                  </a:lnTo>
                  <a:lnTo>
                    <a:pt x="372929" y="18656"/>
                  </a:lnTo>
                  <a:lnTo>
                    <a:pt x="371464" y="11379"/>
                  </a:lnTo>
                  <a:lnTo>
                    <a:pt x="367469" y="5451"/>
                  </a:lnTo>
                  <a:lnTo>
                    <a:pt x="361542" y="1461"/>
                  </a:lnTo>
                  <a:lnTo>
                    <a:pt x="354282" y="0"/>
                  </a:lnTo>
                  <a:close/>
                </a:path>
              </a:pathLst>
            </a:custGeom>
            <a:solidFill>
              <a:srgbClr val="8F4F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85864" y="4361196"/>
              <a:ext cx="659130" cy="494665"/>
            </a:xfrm>
            <a:custGeom>
              <a:avLst/>
              <a:gdLst/>
              <a:ahLst/>
              <a:cxnLst/>
              <a:rect l="l" t="t" r="r" b="b"/>
              <a:pathLst>
                <a:path w="659130" h="494664">
                  <a:moveTo>
                    <a:pt x="257757" y="438432"/>
                  </a:moveTo>
                  <a:lnTo>
                    <a:pt x="93232" y="438432"/>
                  </a:lnTo>
                  <a:lnTo>
                    <a:pt x="93232" y="102611"/>
                  </a:lnTo>
                  <a:lnTo>
                    <a:pt x="593584" y="102612"/>
                  </a:lnTo>
                </a:path>
                <a:path w="659130" h="494664">
                  <a:moveTo>
                    <a:pt x="658884" y="37313"/>
                  </a:moveTo>
                  <a:lnTo>
                    <a:pt x="372929" y="37313"/>
                  </a:lnTo>
                  <a:lnTo>
                    <a:pt x="372929" y="18656"/>
                  </a:lnTo>
                  <a:lnTo>
                    <a:pt x="371464" y="11379"/>
                  </a:lnTo>
                  <a:lnTo>
                    <a:pt x="367469" y="5451"/>
                  </a:lnTo>
                  <a:lnTo>
                    <a:pt x="361542" y="1461"/>
                  </a:lnTo>
                  <a:lnTo>
                    <a:pt x="354282" y="0"/>
                  </a:lnTo>
                  <a:lnTo>
                    <a:pt x="347023" y="1461"/>
                  </a:lnTo>
                  <a:lnTo>
                    <a:pt x="341096" y="5451"/>
                  </a:lnTo>
                  <a:lnTo>
                    <a:pt x="337101" y="11379"/>
                  </a:lnTo>
                  <a:lnTo>
                    <a:pt x="335636" y="18656"/>
                  </a:lnTo>
                  <a:lnTo>
                    <a:pt x="335636" y="37313"/>
                  </a:lnTo>
                  <a:lnTo>
                    <a:pt x="18646" y="37313"/>
                  </a:lnTo>
                  <a:lnTo>
                    <a:pt x="11386" y="38780"/>
                  </a:lnTo>
                  <a:lnTo>
                    <a:pt x="5459" y="42779"/>
                  </a:lnTo>
                  <a:lnTo>
                    <a:pt x="1464" y="48709"/>
                  </a:lnTo>
                  <a:lnTo>
                    <a:pt x="0" y="55970"/>
                  </a:lnTo>
                  <a:lnTo>
                    <a:pt x="1464" y="63233"/>
                  </a:lnTo>
                  <a:lnTo>
                    <a:pt x="5459" y="69163"/>
                  </a:lnTo>
                  <a:lnTo>
                    <a:pt x="11386" y="73161"/>
                  </a:lnTo>
                  <a:lnTo>
                    <a:pt x="18646" y="74626"/>
                  </a:lnTo>
                  <a:lnTo>
                    <a:pt x="37292" y="74626"/>
                  </a:lnTo>
                  <a:lnTo>
                    <a:pt x="37292" y="457089"/>
                  </a:lnTo>
                  <a:lnTo>
                    <a:pt x="0" y="475746"/>
                  </a:lnTo>
                  <a:lnTo>
                    <a:pt x="1464" y="483010"/>
                  </a:lnTo>
                  <a:lnTo>
                    <a:pt x="5459" y="488940"/>
                  </a:lnTo>
                  <a:lnTo>
                    <a:pt x="11386" y="492937"/>
                  </a:lnTo>
                  <a:lnTo>
                    <a:pt x="18646" y="494403"/>
                  </a:lnTo>
                  <a:lnTo>
                    <a:pt x="201786" y="494403"/>
                  </a:lnTo>
                </a:path>
              </a:pathLst>
            </a:custGeom>
            <a:ln w="10880">
              <a:solidFill>
                <a:srgbClr val="8F4F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49470" y="4547763"/>
              <a:ext cx="146050" cy="37465"/>
            </a:xfrm>
            <a:custGeom>
              <a:avLst/>
              <a:gdLst/>
              <a:ahLst/>
              <a:cxnLst/>
              <a:rect l="l" t="t" r="r" b="b"/>
              <a:pathLst>
                <a:path w="146050" h="37464">
                  <a:moveTo>
                    <a:pt x="146021" y="0"/>
                  </a:moveTo>
                  <a:lnTo>
                    <a:pt x="0" y="0"/>
                  </a:lnTo>
                  <a:lnTo>
                    <a:pt x="0" y="37313"/>
                  </a:lnTo>
                  <a:lnTo>
                    <a:pt x="108707" y="37313"/>
                  </a:lnTo>
                  <a:lnTo>
                    <a:pt x="146021" y="0"/>
                  </a:lnTo>
                  <a:close/>
                </a:path>
              </a:pathLst>
            </a:custGeom>
            <a:solidFill>
              <a:srgbClr val="8F4F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49470" y="4547763"/>
              <a:ext cx="146050" cy="37465"/>
            </a:xfrm>
            <a:custGeom>
              <a:avLst/>
              <a:gdLst/>
              <a:ahLst/>
              <a:cxnLst/>
              <a:rect l="l" t="t" r="r" b="b"/>
              <a:pathLst>
                <a:path w="146050" h="37464">
                  <a:moveTo>
                    <a:pt x="0" y="37313"/>
                  </a:moveTo>
                  <a:lnTo>
                    <a:pt x="108707" y="37313"/>
                  </a:lnTo>
                </a:path>
                <a:path w="146050" h="37464">
                  <a:moveTo>
                    <a:pt x="146021" y="0"/>
                  </a:moveTo>
                  <a:lnTo>
                    <a:pt x="0" y="0"/>
                  </a:lnTo>
                  <a:lnTo>
                    <a:pt x="0" y="37313"/>
                  </a:lnTo>
                </a:path>
              </a:pathLst>
            </a:custGeom>
            <a:ln w="10880">
              <a:solidFill>
                <a:srgbClr val="8F4F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3682" y="4508584"/>
              <a:ext cx="138430" cy="114300"/>
            </a:xfrm>
            <a:custGeom>
              <a:avLst/>
              <a:gdLst/>
              <a:ahLst/>
              <a:cxnLst/>
              <a:rect l="l" t="t" r="r" b="b"/>
              <a:pathLst>
                <a:path w="138430" h="114300">
                  <a:moveTo>
                    <a:pt x="111878" y="0"/>
                  </a:moveTo>
                  <a:lnTo>
                    <a:pt x="50345" y="61567"/>
                  </a:lnTo>
                  <a:lnTo>
                    <a:pt x="26105" y="37313"/>
                  </a:lnTo>
                  <a:lnTo>
                    <a:pt x="0" y="63432"/>
                  </a:lnTo>
                  <a:lnTo>
                    <a:pt x="50345" y="113805"/>
                  </a:lnTo>
                  <a:lnTo>
                    <a:pt x="137983" y="26119"/>
                  </a:lnTo>
                  <a:lnTo>
                    <a:pt x="111878" y="0"/>
                  </a:lnTo>
                  <a:close/>
                </a:path>
              </a:pathLst>
            </a:custGeom>
            <a:solidFill>
              <a:srgbClr val="8F4F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53682" y="4508584"/>
              <a:ext cx="138430" cy="114300"/>
            </a:xfrm>
            <a:custGeom>
              <a:avLst/>
              <a:gdLst/>
              <a:ahLst/>
              <a:cxnLst/>
              <a:rect l="l" t="t" r="r" b="b"/>
              <a:pathLst>
                <a:path w="138430" h="114300">
                  <a:moveTo>
                    <a:pt x="137983" y="26119"/>
                  </a:moveTo>
                  <a:lnTo>
                    <a:pt x="111878" y="0"/>
                  </a:lnTo>
                  <a:lnTo>
                    <a:pt x="50345" y="61567"/>
                  </a:lnTo>
                  <a:lnTo>
                    <a:pt x="26105" y="37313"/>
                  </a:lnTo>
                  <a:lnTo>
                    <a:pt x="0" y="63432"/>
                  </a:lnTo>
                  <a:lnTo>
                    <a:pt x="50345" y="113805"/>
                  </a:lnTo>
                  <a:lnTo>
                    <a:pt x="137983" y="26119"/>
                  </a:lnTo>
                </a:path>
              </a:pathLst>
            </a:custGeom>
            <a:ln w="10880">
              <a:solidFill>
                <a:srgbClr val="8F4F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49470" y="4669032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4">
                  <a:moveTo>
                    <a:pt x="24750" y="0"/>
                  </a:moveTo>
                  <a:lnTo>
                    <a:pt x="0" y="0"/>
                  </a:lnTo>
                  <a:lnTo>
                    <a:pt x="0" y="24750"/>
                  </a:lnTo>
                  <a:lnTo>
                    <a:pt x="24750" y="0"/>
                  </a:lnTo>
                  <a:close/>
                </a:path>
              </a:pathLst>
            </a:custGeom>
            <a:solidFill>
              <a:srgbClr val="8F4F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49470" y="4669032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4">
                  <a:moveTo>
                    <a:pt x="24750" y="0"/>
                  </a:moveTo>
                  <a:lnTo>
                    <a:pt x="0" y="0"/>
                  </a:lnTo>
                  <a:lnTo>
                    <a:pt x="0" y="24750"/>
                  </a:lnTo>
                </a:path>
              </a:pathLst>
            </a:custGeom>
            <a:ln w="10880">
              <a:solidFill>
                <a:srgbClr val="8F4F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53682" y="4629852"/>
              <a:ext cx="138430" cy="114300"/>
            </a:xfrm>
            <a:custGeom>
              <a:avLst/>
              <a:gdLst/>
              <a:ahLst/>
              <a:cxnLst/>
              <a:rect l="l" t="t" r="r" b="b"/>
              <a:pathLst>
                <a:path w="138430" h="114300">
                  <a:moveTo>
                    <a:pt x="111878" y="0"/>
                  </a:moveTo>
                  <a:lnTo>
                    <a:pt x="50345" y="61567"/>
                  </a:lnTo>
                  <a:lnTo>
                    <a:pt x="26105" y="37313"/>
                  </a:lnTo>
                  <a:lnTo>
                    <a:pt x="0" y="63432"/>
                  </a:lnTo>
                  <a:lnTo>
                    <a:pt x="50345" y="113805"/>
                  </a:lnTo>
                  <a:lnTo>
                    <a:pt x="137983" y="26119"/>
                  </a:lnTo>
                  <a:lnTo>
                    <a:pt x="111878" y="0"/>
                  </a:lnTo>
                  <a:close/>
                </a:path>
              </a:pathLst>
            </a:custGeom>
            <a:solidFill>
              <a:srgbClr val="8F4F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53682" y="4629852"/>
              <a:ext cx="138430" cy="114300"/>
            </a:xfrm>
            <a:custGeom>
              <a:avLst/>
              <a:gdLst/>
              <a:ahLst/>
              <a:cxnLst/>
              <a:rect l="l" t="t" r="r" b="b"/>
              <a:pathLst>
                <a:path w="138430" h="114300">
                  <a:moveTo>
                    <a:pt x="137983" y="26119"/>
                  </a:moveTo>
                  <a:lnTo>
                    <a:pt x="111878" y="0"/>
                  </a:lnTo>
                  <a:lnTo>
                    <a:pt x="50345" y="61567"/>
                  </a:lnTo>
                  <a:lnTo>
                    <a:pt x="26105" y="37313"/>
                  </a:lnTo>
                  <a:lnTo>
                    <a:pt x="0" y="63432"/>
                  </a:lnTo>
                  <a:lnTo>
                    <a:pt x="50345" y="113805"/>
                  </a:lnTo>
                  <a:lnTo>
                    <a:pt x="137983" y="26119"/>
                  </a:lnTo>
                </a:path>
              </a:pathLst>
            </a:custGeom>
            <a:ln w="10880">
              <a:solidFill>
                <a:srgbClr val="8F4F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6028" y="4251960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10" h="905510">
                  <a:moveTo>
                    <a:pt x="0" y="905256"/>
                  </a:moveTo>
                  <a:lnTo>
                    <a:pt x="905256" y="905256"/>
                  </a:lnTo>
                  <a:lnTo>
                    <a:pt x="905256" y="0"/>
                  </a:lnTo>
                  <a:lnTo>
                    <a:pt x="0" y="0"/>
                  </a:lnTo>
                  <a:lnTo>
                    <a:pt x="0" y="90525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551557" y="4175505"/>
            <a:ext cx="8859520" cy="10375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0"/>
              </a:spcBef>
              <a:buFont typeface="Tahoma"/>
              <a:buChar char="•"/>
              <a:tabLst>
                <a:tab pos="221615" algn="l"/>
              </a:tabLst>
            </a:pPr>
            <a:r>
              <a:rPr sz="2200" b="1" spc="-35" dirty="0">
                <a:latin typeface="Tahoma"/>
                <a:cs typeface="Tahoma"/>
              </a:rPr>
              <a:t>Selection </a:t>
            </a:r>
            <a:r>
              <a:rPr sz="2200" b="1" spc="-45" dirty="0">
                <a:latin typeface="Tahoma"/>
                <a:cs typeface="Tahoma"/>
              </a:rPr>
              <a:t>Criteria: </a:t>
            </a:r>
            <a:r>
              <a:rPr sz="2200" spc="25" dirty="0">
                <a:latin typeface="Tahoma"/>
                <a:cs typeface="Tahoma"/>
              </a:rPr>
              <a:t>The dataset </a:t>
            </a:r>
            <a:r>
              <a:rPr sz="2200" spc="5" dirty="0">
                <a:latin typeface="Tahoma"/>
                <a:cs typeface="Tahoma"/>
              </a:rPr>
              <a:t>was </a:t>
            </a:r>
            <a:r>
              <a:rPr sz="2200" spc="70" dirty="0">
                <a:latin typeface="Tahoma"/>
                <a:cs typeface="Tahoma"/>
              </a:rPr>
              <a:t>chosen </a:t>
            </a:r>
            <a:r>
              <a:rPr sz="2200" spc="30" dirty="0">
                <a:latin typeface="Tahoma"/>
                <a:cs typeface="Tahoma"/>
              </a:rPr>
              <a:t>for </a:t>
            </a:r>
            <a:r>
              <a:rPr sz="2200" spc="-5" dirty="0">
                <a:latin typeface="Tahoma"/>
                <a:cs typeface="Tahoma"/>
              </a:rPr>
              <a:t>its </a:t>
            </a:r>
            <a:r>
              <a:rPr sz="220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comprehensiveness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and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30" dirty="0">
                <a:latin typeface="Tahoma"/>
                <a:cs typeface="Tahoma"/>
              </a:rPr>
              <a:t>relevance,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providing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15" dirty="0">
                <a:latin typeface="Tahoma"/>
                <a:cs typeface="Tahoma"/>
              </a:rPr>
              <a:t>a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robust</a:t>
            </a:r>
            <a:r>
              <a:rPr sz="2200" spc="-140" dirty="0">
                <a:latin typeface="Tahoma"/>
                <a:cs typeface="Tahoma"/>
              </a:rPr>
              <a:t> </a:t>
            </a:r>
            <a:r>
              <a:rPr sz="2200" spc="45" dirty="0">
                <a:latin typeface="Tahoma"/>
                <a:cs typeface="Tahoma"/>
              </a:rPr>
              <a:t>platform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30" dirty="0">
                <a:latin typeface="Tahoma"/>
                <a:cs typeface="Tahoma"/>
              </a:rPr>
              <a:t>for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30" dirty="0">
                <a:latin typeface="Tahoma"/>
                <a:cs typeface="Tahoma"/>
              </a:rPr>
              <a:t>an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in-depth</a:t>
            </a:r>
            <a:r>
              <a:rPr sz="2200" spc="-140" dirty="0">
                <a:latin typeface="Tahoma"/>
                <a:cs typeface="Tahoma"/>
              </a:rPr>
              <a:t> </a:t>
            </a:r>
            <a:r>
              <a:rPr sz="2200" spc="40" dirty="0">
                <a:latin typeface="Tahoma"/>
                <a:cs typeface="Tahoma"/>
              </a:rPr>
              <a:t>examination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45" dirty="0">
                <a:latin typeface="Tahoma"/>
                <a:cs typeface="Tahoma"/>
              </a:rPr>
              <a:t>of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25" dirty="0">
                <a:latin typeface="Tahoma"/>
                <a:cs typeface="Tahoma"/>
              </a:rPr>
              <a:t>reservation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25" dirty="0">
                <a:latin typeface="Tahoma"/>
                <a:cs typeface="Tahoma"/>
              </a:rPr>
              <a:t>patterns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and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guest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40" dirty="0">
                <a:latin typeface="Tahoma"/>
                <a:cs typeface="Tahoma"/>
              </a:rPr>
              <a:t>preferences.</a:t>
            </a:r>
            <a:endParaRPr sz="2200" dirty="0">
              <a:latin typeface="Tahoma"/>
              <a:cs typeface="Tahoma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35" dirty="0"/>
              <a:t>4</a:t>
            </a:fld>
            <a:endParaRPr spc="3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3267" y="96723"/>
            <a:ext cx="77590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502400" algn="l"/>
              </a:tabLst>
            </a:pPr>
            <a:r>
              <a:rPr spc="5" dirty="0">
                <a:solidFill>
                  <a:schemeClr val="bg1"/>
                </a:solidFill>
              </a:rPr>
              <a:t>D</a:t>
            </a:r>
            <a:r>
              <a:rPr spc="-80" dirty="0">
                <a:solidFill>
                  <a:schemeClr val="bg1"/>
                </a:solidFill>
              </a:rPr>
              <a:t>a</a:t>
            </a:r>
            <a:r>
              <a:rPr dirty="0">
                <a:solidFill>
                  <a:schemeClr val="bg1"/>
                </a:solidFill>
              </a:rPr>
              <a:t>ta</a:t>
            </a:r>
            <a:r>
              <a:rPr spc="-15" dirty="0"/>
              <a:t> </a:t>
            </a:r>
            <a:r>
              <a:rPr dirty="0">
                <a:solidFill>
                  <a:schemeClr val="bg1"/>
                </a:solidFill>
              </a:rPr>
              <a:t>Man</a:t>
            </a:r>
            <a:r>
              <a:rPr spc="60" dirty="0">
                <a:solidFill>
                  <a:schemeClr val="bg1"/>
                </a:solidFill>
              </a:rPr>
              <a:t>a</a:t>
            </a:r>
            <a:r>
              <a:rPr dirty="0">
                <a:solidFill>
                  <a:schemeClr val="bg1"/>
                </a:solidFill>
              </a:rPr>
              <a:t>gement</a:t>
            </a:r>
            <a:r>
              <a:rPr spc="-40" dirty="0"/>
              <a:t> </a:t>
            </a:r>
            <a:r>
              <a:rPr spc="-5" dirty="0">
                <a:solidFill>
                  <a:schemeClr val="bg1"/>
                </a:solidFill>
              </a:rPr>
              <a:t>i</a:t>
            </a:r>
            <a:r>
              <a:rPr dirty="0">
                <a:solidFill>
                  <a:schemeClr val="bg1"/>
                </a:solidFill>
              </a:rPr>
              <a:t>n</a:t>
            </a:r>
            <a:r>
              <a:rPr dirty="0"/>
              <a:t>	</a:t>
            </a:r>
            <a:r>
              <a:rPr spc="-5" dirty="0">
                <a:solidFill>
                  <a:schemeClr val="bg1"/>
                </a:solidFill>
              </a:rPr>
              <a:t>SQL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5572" y="1046988"/>
            <a:ext cx="11573510" cy="1524000"/>
            <a:chOff x="385572" y="1046988"/>
            <a:chExt cx="11573510" cy="1524000"/>
          </a:xfrm>
        </p:grpSpPr>
        <p:sp>
          <p:nvSpPr>
            <p:cNvPr id="4" name="object 4"/>
            <p:cNvSpPr/>
            <p:nvPr/>
          </p:nvSpPr>
          <p:spPr>
            <a:xfrm>
              <a:off x="385572" y="1046988"/>
              <a:ext cx="11573510" cy="1524000"/>
            </a:xfrm>
            <a:custGeom>
              <a:avLst/>
              <a:gdLst/>
              <a:ahLst/>
              <a:cxnLst/>
              <a:rect l="l" t="t" r="r" b="b"/>
              <a:pathLst>
                <a:path w="11573510" h="1524000">
                  <a:moveTo>
                    <a:pt x="11420856" y="0"/>
                  </a:moveTo>
                  <a:lnTo>
                    <a:pt x="152400" y="0"/>
                  </a:ln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0" y="1371600"/>
                  </a:lnTo>
                  <a:lnTo>
                    <a:pt x="7769" y="1419782"/>
                  </a:lnTo>
                  <a:lnTo>
                    <a:pt x="29405" y="1461619"/>
                  </a:lnTo>
                  <a:lnTo>
                    <a:pt x="62396" y="1494605"/>
                  </a:lnTo>
                  <a:lnTo>
                    <a:pt x="104231" y="1516233"/>
                  </a:lnTo>
                  <a:lnTo>
                    <a:pt x="152400" y="1524000"/>
                  </a:lnTo>
                  <a:lnTo>
                    <a:pt x="11420856" y="1524000"/>
                  </a:lnTo>
                  <a:lnTo>
                    <a:pt x="11469038" y="1516233"/>
                  </a:lnTo>
                  <a:lnTo>
                    <a:pt x="11510875" y="1494605"/>
                  </a:lnTo>
                  <a:lnTo>
                    <a:pt x="11543861" y="1461619"/>
                  </a:lnTo>
                  <a:lnTo>
                    <a:pt x="11565489" y="1419782"/>
                  </a:lnTo>
                  <a:lnTo>
                    <a:pt x="11573256" y="1371600"/>
                  </a:lnTo>
                  <a:lnTo>
                    <a:pt x="11573256" y="152400"/>
                  </a:lnTo>
                  <a:lnTo>
                    <a:pt x="11565489" y="104217"/>
                  </a:lnTo>
                  <a:lnTo>
                    <a:pt x="11543861" y="62380"/>
                  </a:lnTo>
                  <a:lnTo>
                    <a:pt x="11510875" y="29394"/>
                  </a:lnTo>
                  <a:lnTo>
                    <a:pt x="11469038" y="7766"/>
                  </a:lnTo>
                  <a:lnTo>
                    <a:pt x="11420856" y="0"/>
                  </a:lnTo>
                  <a:close/>
                </a:path>
              </a:pathLst>
            </a:custGeom>
            <a:solidFill>
              <a:srgbClr val="DBD0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6111" y="1482392"/>
              <a:ext cx="483870" cy="138430"/>
            </a:xfrm>
            <a:custGeom>
              <a:avLst/>
              <a:gdLst/>
              <a:ahLst/>
              <a:cxnLst/>
              <a:rect l="l" t="t" r="r" b="b"/>
              <a:pathLst>
                <a:path w="483869" h="138430">
                  <a:moveTo>
                    <a:pt x="241714" y="0"/>
                  </a:moveTo>
                  <a:lnTo>
                    <a:pt x="177456" y="2468"/>
                  </a:lnTo>
                  <a:lnTo>
                    <a:pt x="119715" y="9433"/>
                  </a:lnTo>
                  <a:lnTo>
                    <a:pt x="70795" y="20238"/>
                  </a:lnTo>
                  <a:lnTo>
                    <a:pt x="33000" y="34223"/>
                  </a:lnTo>
                  <a:lnTo>
                    <a:pt x="0" y="69099"/>
                  </a:lnTo>
                  <a:lnTo>
                    <a:pt x="8634" y="87468"/>
                  </a:lnTo>
                  <a:lnTo>
                    <a:pt x="70795" y="117959"/>
                  </a:lnTo>
                  <a:lnTo>
                    <a:pt x="119715" y="128764"/>
                  </a:lnTo>
                  <a:lnTo>
                    <a:pt x="177456" y="135730"/>
                  </a:lnTo>
                  <a:lnTo>
                    <a:pt x="241714" y="138198"/>
                  </a:lnTo>
                  <a:lnTo>
                    <a:pt x="305972" y="135730"/>
                  </a:lnTo>
                  <a:lnTo>
                    <a:pt x="363712" y="128764"/>
                  </a:lnTo>
                  <a:lnTo>
                    <a:pt x="412632" y="117960"/>
                  </a:lnTo>
                  <a:lnTo>
                    <a:pt x="450427" y="103975"/>
                  </a:lnTo>
                  <a:lnTo>
                    <a:pt x="483428" y="69099"/>
                  </a:lnTo>
                  <a:lnTo>
                    <a:pt x="474794" y="50729"/>
                  </a:lnTo>
                  <a:lnTo>
                    <a:pt x="412632" y="20238"/>
                  </a:lnTo>
                  <a:lnTo>
                    <a:pt x="363712" y="9434"/>
                  </a:lnTo>
                  <a:lnTo>
                    <a:pt x="305972" y="2468"/>
                  </a:lnTo>
                  <a:lnTo>
                    <a:pt x="241714" y="0"/>
                  </a:lnTo>
                  <a:close/>
                </a:path>
              </a:pathLst>
            </a:custGeom>
            <a:solidFill>
              <a:srgbClr val="8F4F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6111" y="1482392"/>
              <a:ext cx="483870" cy="138430"/>
            </a:xfrm>
            <a:custGeom>
              <a:avLst/>
              <a:gdLst/>
              <a:ahLst/>
              <a:cxnLst/>
              <a:rect l="l" t="t" r="r" b="b"/>
              <a:pathLst>
                <a:path w="483869" h="138430">
                  <a:moveTo>
                    <a:pt x="483428" y="69099"/>
                  </a:moveTo>
                  <a:lnTo>
                    <a:pt x="450427" y="103975"/>
                  </a:lnTo>
                  <a:lnTo>
                    <a:pt x="412632" y="117960"/>
                  </a:lnTo>
                  <a:lnTo>
                    <a:pt x="363712" y="128764"/>
                  </a:lnTo>
                  <a:lnTo>
                    <a:pt x="305972" y="135730"/>
                  </a:lnTo>
                  <a:lnTo>
                    <a:pt x="241714" y="138198"/>
                  </a:lnTo>
                  <a:lnTo>
                    <a:pt x="177456" y="135730"/>
                  </a:lnTo>
                  <a:lnTo>
                    <a:pt x="119715" y="128764"/>
                  </a:lnTo>
                  <a:lnTo>
                    <a:pt x="70795" y="117959"/>
                  </a:lnTo>
                  <a:lnTo>
                    <a:pt x="33000" y="103975"/>
                  </a:lnTo>
                  <a:lnTo>
                    <a:pt x="0" y="69099"/>
                  </a:lnTo>
                  <a:lnTo>
                    <a:pt x="8634" y="50729"/>
                  </a:lnTo>
                  <a:lnTo>
                    <a:pt x="70795" y="20238"/>
                  </a:lnTo>
                  <a:lnTo>
                    <a:pt x="119715" y="9433"/>
                  </a:lnTo>
                  <a:lnTo>
                    <a:pt x="177456" y="2468"/>
                  </a:lnTo>
                  <a:lnTo>
                    <a:pt x="241714" y="0"/>
                  </a:lnTo>
                  <a:lnTo>
                    <a:pt x="305972" y="2468"/>
                  </a:lnTo>
                  <a:lnTo>
                    <a:pt x="363712" y="9434"/>
                  </a:lnTo>
                  <a:lnTo>
                    <a:pt x="412632" y="20238"/>
                  </a:lnTo>
                  <a:lnTo>
                    <a:pt x="450427" y="34223"/>
                  </a:lnTo>
                  <a:lnTo>
                    <a:pt x="483428" y="69099"/>
                  </a:lnTo>
                </a:path>
              </a:pathLst>
            </a:custGeom>
            <a:ln w="10076">
              <a:solidFill>
                <a:srgbClr val="8F4F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6111" y="1586041"/>
              <a:ext cx="415925" cy="207645"/>
            </a:xfrm>
            <a:custGeom>
              <a:avLst/>
              <a:gdLst/>
              <a:ahLst/>
              <a:cxnLst/>
              <a:rect l="l" t="t" r="r" b="b"/>
              <a:pathLst>
                <a:path w="415925" h="207644">
                  <a:moveTo>
                    <a:pt x="0" y="0"/>
                  </a:moveTo>
                  <a:lnTo>
                    <a:pt x="0" y="138198"/>
                  </a:lnTo>
                  <a:lnTo>
                    <a:pt x="33123" y="173003"/>
                  </a:lnTo>
                  <a:lnTo>
                    <a:pt x="71003" y="186999"/>
                  </a:lnTo>
                  <a:lnTo>
                    <a:pt x="119961" y="197828"/>
                  </a:lnTo>
                  <a:lnTo>
                    <a:pt x="177648" y="204818"/>
                  </a:lnTo>
                  <a:lnTo>
                    <a:pt x="241714" y="207297"/>
                  </a:lnTo>
                  <a:lnTo>
                    <a:pt x="256562" y="206723"/>
                  </a:lnTo>
                  <a:lnTo>
                    <a:pt x="394188" y="69099"/>
                  </a:lnTo>
                  <a:lnTo>
                    <a:pt x="241714" y="69099"/>
                  </a:lnTo>
                  <a:lnTo>
                    <a:pt x="177648" y="66620"/>
                  </a:lnTo>
                  <a:lnTo>
                    <a:pt x="119961" y="59630"/>
                  </a:lnTo>
                  <a:lnTo>
                    <a:pt x="71003" y="48801"/>
                  </a:lnTo>
                  <a:lnTo>
                    <a:pt x="33123" y="34805"/>
                  </a:lnTo>
                  <a:lnTo>
                    <a:pt x="8672" y="18314"/>
                  </a:lnTo>
                  <a:lnTo>
                    <a:pt x="0" y="0"/>
                  </a:lnTo>
                  <a:close/>
                </a:path>
                <a:path w="415925" h="207644">
                  <a:moveTo>
                    <a:pt x="415694" y="47593"/>
                  </a:moveTo>
                  <a:lnTo>
                    <a:pt x="412425" y="48801"/>
                  </a:lnTo>
                  <a:lnTo>
                    <a:pt x="363466" y="59630"/>
                  </a:lnTo>
                  <a:lnTo>
                    <a:pt x="305779" y="66620"/>
                  </a:lnTo>
                  <a:lnTo>
                    <a:pt x="241714" y="69099"/>
                  </a:lnTo>
                  <a:lnTo>
                    <a:pt x="394188" y="69099"/>
                  </a:lnTo>
                  <a:lnTo>
                    <a:pt x="415694" y="47593"/>
                  </a:lnTo>
                  <a:close/>
                </a:path>
              </a:pathLst>
            </a:custGeom>
            <a:solidFill>
              <a:srgbClr val="8F4F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6111" y="1586041"/>
              <a:ext cx="415925" cy="207645"/>
            </a:xfrm>
            <a:custGeom>
              <a:avLst/>
              <a:gdLst/>
              <a:ahLst/>
              <a:cxnLst/>
              <a:rect l="l" t="t" r="r" b="b"/>
              <a:pathLst>
                <a:path w="415925" h="207644">
                  <a:moveTo>
                    <a:pt x="241714" y="69099"/>
                  </a:moveTo>
                  <a:lnTo>
                    <a:pt x="177648" y="66620"/>
                  </a:lnTo>
                  <a:lnTo>
                    <a:pt x="119961" y="59630"/>
                  </a:lnTo>
                  <a:lnTo>
                    <a:pt x="71003" y="48801"/>
                  </a:lnTo>
                  <a:lnTo>
                    <a:pt x="33123" y="34805"/>
                  </a:lnTo>
                  <a:lnTo>
                    <a:pt x="0" y="0"/>
                  </a:lnTo>
                  <a:lnTo>
                    <a:pt x="0" y="138198"/>
                  </a:lnTo>
                  <a:lnTo>
                    <a:pt x="33123" y="173003"/>
                  </a:lnTo>
                  <a:lnTo>
                    <a:pt x="71003" y="186999"/>
                  </a:lnTo>
                  <a:lnTo>
                    <a:pt x="119961" y="197828"/>
                  </a:lnTo>
                  <a:lnTo>
                    <a:pt x="177648" y="204818"/>
                  </a:lnTo>
                  <a:lnTo>
                    <a:pt x="241714" y="207297"/>
                  </a:lnTo>
                  <a:lnTo>
                    <a:pt x="256562" y="206723"/>
                  </a:lnTo>
                </a:path>
                <a:path w="415925" h="207644">
                  <a:moveTo>
                    <a:pt x="415694" y="47593"/>
                  </a:moveTo>
                  <a:lnTo>
                    <a:pt x="412425" y="48801"/>
                  </a:lnTo>
                  <a:lnTo>
                    <a:pt x="363466" y="59630"/>
                  </a:lnTo>
                  <a:lnTo>
                    <a:pt x="305779" y="66620"/>
                  </a:lnTo>
                  <a:lnTo>
                    <a:pt x="241714" y="69099"/>
                  </a:lnTo>
                </a:path>
              </a:pathLst>
            </a:custGeom>
            <a:ln w="10074">
              <a:solidFill>
                <a:srgbClr val="8F4F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1074" y="1753751"/>
              <a:ext cx="232267" cy="30060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47344" y="1389888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0" y="838200"/>
                  </a:moveTo>
                  <a:lnTo>
                    <a:pt x="838200" y="838200"/>
                  </a:lnTo>
                  <a:lnTo>
                    <a:pt x="838200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95525" y="1495171"/>
            <a:ext cx="8730615" cy="60896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60"/>
              </a:spcBef>
              <a:buFont typeface="Tahoma"/>
              <a:buChar char="•"/>
              <a:tabLst>
                <a:tab pos="194310" algn="l"/>
              </a:tabLst>
            </a:pPr>
            <a:r>
              <a:rPr sz="1900" b="1" spc="-45" dirty="0">
                <a:latin typeface="Tahoma"/>
                <a:cs typeface="Tahoma"/>
              </a:rPr>
              <a:t>Database</a:t>
            </a:r>
            <a:r>
              <a:rPr sz="1900" b="1" spc="-35" dirty="0">
                <a:latin typeface="Tahoma"/>
                <a:cs typeface="Tahoma"/>
              </a:rPr>
              <a:t> </a:t>
            </a:r>
            <a:r>
              <a:rPr sz="1900" b="1" spc="-45" dirty="0">
                <a:latin typeface="Tahoma"/>
                <a:cs typeface="Tahoma"/>
              </a:rPr>
              <a:t>Environment:</a:t>
            </a:r>
            <a:r>
              <a:rPr sz="1900" b="1" spc="-50" dirty="0">
                <a:latin typeface="Tahoma"/>
                <a:cs typeface="Tahoma"/>
              </a:rPr>
              <a:t> </a:t>
            </a:r>
            <a:r>
              <a:rPr sz="1900" spc="45" dirty="0">
                <a:latin typeface="Tahoma"/>
                <a:cs typeface="Tahoma"/>
              </a:rPr>
              <a:t>Utilizing</a:t>
            </a:r>
            <a:r>
              <a:rPr sz="1900" spc="-114" dirty="0">
                <a:latin typeface="Tahoma"/>
                <a:cs typeface="Tahoma"/>
              </a:rPr>
              <a:t> </a:t>
            </a:r>
            <a:r>
              <a:rPr sz="1900" spc="45" dirty="0">
                <a:latin typeface="Tahoma"/>
                <a:cs typeface="Tahoma"/>
              </a:rPr>
              <a:t>PostgreSQL</a:t>
            </a:r>
            <a:r>
              <a:rPr sz="1900" spc="-160" dirty="0">
                <a:latin typeface="Tahoma"/>
                <a:cs typeface="Tahoma"/>
              </a:rPr>
              <a:t> </a:t>
            </a:r>
            <a:r>
              <a:rPr sz="1900" spc="60" dirty="0">
                <a:latin typeface="Tahoma"/>
                <a:cs typeface="Tahoma"/>
              </a:rPr>
              <a:t>16</a:t>
            </a:r>
            <a:r>
              <a:rPr sz="1900" spc="-105" dirty="0">
                <a:latin typeface="Tahoma"/>
                <a:cs typeface="Tahoma"/>
              </a:rPr>
              <a:t> </a:t>
            </a:r>
            <a:r>
              <a:rPr sz="1900" spc="65" dirty="0">
                <a:latin typeface="Tahoma"/>
                <a:cs typeface="Tahoma"/>
              </a:rPr>
              <a:t>and</a:t>
            </a:r>
            <a:r>
              <a:rPr sz="1900" spc="-110" dirty="0">
                <a:latin typeface="Tahoma"/>
                <a:cs typeface="Tahoma"/>
              </a:rPr>
              <a:t> </a:t>
            </a:r>
            <a:r>
              <a:rPr sz="1900" spc="30" dirty="0">
                <a:latin typeface="Tahoma"/>
                <a:cs typeface="Tahoma"/>
              </a:rPr>
              <a:t>the</a:t>
            </a:r>
            <a:r>
              <a:rPr sz="1900" spc="-125" dirty="0">
                <a:latin typeface="Tahoma"/>
                <a:cs typeface="Tahoma"/>
              </a:rPr>
              <a:t> </a:t>
            </a:r>
            <a:r>
              <a:rPr sz="1900" spc="20" dirty="0">
                <a:latin typeface="Tahoma"/>
                <a:cs typeface="Tahoma"/>
              </a:rPr>
              <a:t>intuitive</a:t>
            </a:r>
            <a:r>
              <a:rPr sz="1900" spc="-114" dirty="0">
                <a:latin typeface="Tahoma"/>
                <a:cs typeface="Tahoma"/>
              </a:rPr>
              <a:t> </a:t>
            </a:r>
            <a:r>
              <a:rPr sz="1900" spc="20" dirty="0">
                <a:latin typeface="Tahoma"/>
                <a:cs typeface="Tahoma"/>
              </a:rPr>
              <a:t>interface</a:t>
            </a:r>
            <a:r>
              <a:rPr sz="1900" spc="-110" dirty="0">
                <a:latin typeface="Tahoma"/>
                <a:cs typeface="Tahoma"/>
              </a:rPr>
              <a:t> </a:t>
            </a:r>
            <a:r>
              <a:rPr sz="1900" spc="40" dirty="0">
                <a:latin typeface="Tahoma"/>
                <a:cs typeface="Tahoma"/>
              </a:rPr>
              <a:t>of </a:t>
            </a:r>
            <a:r>
              <a:rPr sz="1900" spc="-575" dirty="0">
                <a:latin typeface="Tahoma"/>
                <a:cs typeface="Tahoma"/>
              </a:rPr>
              <a:t> </a:t>
            </a:r>
            <a:r>
              <a:rPr sz="1900" spc="85" dirty="0">
                <a:latin typeface="Tahoma"/>
                <a:cs typeface="Tahoma"/>
              </a:rPr>
              <a:t>pgAdmin4,</a:t>
            </a:r>
            <a:r>
              <a:rPr sz="1900" spc="-175" dirty="0">
                <a:latin typeface="Tahoma"/>
                <a:cs typeface="Tahoma"/>
              </a:rPr>
              <a:t> </a:t>
            </a:r>
            <a:r>
              <a:rPr sz="1900" spc="-220" dirty="0">
                <a:latin typeface="Tahoma"/>
                <a:cs typeface="Tahoma"/>
              </a:rPr>
              <a:t>I</a:t>
            </a:r>
            <a:r>
              <a:rPr sz="1900" spc="-114" dirty="0">
                <a:latin typeface="Tahoma"/>
                <a:cs typeface="Tahoma"/>
              </a:rPr>
              <a:t> </a:t>
            </a:r>
            <a:r>
              <a:rPr sz="1900" spc="70" dirty="0">
                <a:latin typeface="Tahoma"/>
                <a:cs typeface="Tahoma"/>
              </a:rPr>
              <a:t>imported</a:t>
            </a:r>
            <a:r>
              <a:rPr sz="1900" spc="-95" dirty="0">
                <a:latin typeface="Tahoma"/>
                <a:cs typeface="Tahoma"/>
              </a:rPr>
              <a:t> </a:t>
            </a:r>
            <a:r>
              <a:rPr sz="1900" spc="30" dirty="0">
                <a:latin typeface="Tahoma"/>
                <a:cs typeface="Tahoma"/>
              </a:rPr>
              <a:t>the</a:t>
            </a:r>
            <a:r>
              <a:rPr sz="1900" spc="-105" dirty="0">
                <a:latin typeface="Tahoma"/>
                <a:cs typeface="Tahoma"/>
              </a:rPr>
              <a:t> </a:t>
            </a:r>
            <a:r>
              <a:rPr sz="1900" spc="65" dirty="0">
                <a:latin typeface="Tahoma"/>
                <a:cs typeface="Tahoma"/>
              </a:rPr>
              <a:t>prepared</a:t>
            </a:r>
            <a:r>
              <a:rPr sz="1900" spc="-90" dirty="0">
                <a:latin typeface="Tahoma"/>
                <a:cs typeface="Tahoma"/>
              </a:rPr>
              <a:t> </a:t>
            </a:r>
            <a:r>
              <a:rPr sz="1900" spc="20" dirty="0">
                <a:latin typeface="Tahoma"/>
                <a:cs typeface="Tahoma"/>
              </a:rPr>
              <a:t>dataset</a:t>
            </a:r>
            <a:r>
              <a:rPr sz="1900" spc="-90" dirty="0">
                <a:latin typeface="Tahoma"/>
                <a:cs typeface="Tahoma"/>
              </a:rPr>
              <a:t> </a:t>
            </a:r>
            <a:r>
              <a:rPr sz="1900" spc="40" dirty="0">
                <a:latin typeface="Tahoma"/>
                <a:cs typeface="Tahoma"/>
              </a:rPr>
              <a:t>into</a:t>
            </a:r>
            <a:r>
              <a:rPr sz="1900" spc="-114" dirty="0">
                <a:latin typeface="Tahoma"/>
                <a:cs typeface="Tahoma"/>
              </a:rPr>
              <a:t> </a:t>
            </a:r>
            <a:r>
              <a:rPr sz="1900" spc="15" dirty="0">
                <a:latin typeface="Tahoma"/>
                <a:cs typeface="Tahoma"/>
              </a:rPr>
              <a:t>a</a:t>
            </a:r>
            <a:r>
              <a:rPr sz="1900" spc="-114" dirty="0">
                <a:latin typeface="Tahoma"/>
                <a:cs typeface="Tahoma"/>
              </a:rPr>
              <a:t> </a:t>
            </a:r>
            <a:r>
              <a:rPr sz="1900" spc="25" dirty="0">
                <a:latin typeface="Tahoma"/>
                <a:cs typeface="Tahoma"/>
              </a:rPr>
              <a:t>structured</a:t>
            </a:r>
            <a:r>
              <a:rPr sz="1900" spc="-95" dirty="0">
                <a:latin typeface="Tahoma"/>
                <a:cs typeface="Tahoma"/>
              </a:rPr>
              <a:t> </a:t>
            </a:r>
            <a:r>
              <a:rPr sz="1900" spc="95" dirty="0">
                <a:latin typeface="Tahoma"/>
                <a:cs typeface="Tahoma"/>
              </a:rPr>
              <a:t>SQL</a:t>
            </a:r>
            <a:r>
              <a:rPr sz="1900" spc="-160" dirty="0">
                <a:latin typeface="Tahoma"/>
                <a:cs typeface="Tahoma"/>
              </a:rPr>
              <a:t> </a:t>
            </a:r>
            <a:r>
              <a:rPr sz="1900" spc="25" dirty="0">
                <a:latin typeface="Tahoma"/>
                <a:cs typeface="Tahoma"/>
              </a:rPr>
              <a:t>environment.</a:t>
            </a:r>
            <a:endParaRPr sz="1900" dirty="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5572" y="2951988"/>
            <a:ext cx="11573510" cy="1524000"/>
            <a:chOff x="385572" y="2951988"/>
            <a:chExt cx="11573510" cy="1524000"/>
          </a:xfrm>
        </p:grpSpPr>
        <p:sp>
          <p:nvSpPr>
            <p:cNvPr id="13" name="object 13"/>
            <p:cNvSpPr/>
            <p:nvPr/>
          </p:nvSpPr>
          <p:spPr>
            <a:xfrm>
              <a:off x="385572" y="2951988"/>
              <a:ext cx="11573510" cy="1524000"/>
            </a:xfrm>
            <a:custGeom>
              <a:avLst/>
              <a:gdLst/>
              <a:ahLst/>
              <a:cxnLst/>
              <a:rect l="l" t="t" r="r" b="b"/>
              <a:pathLst>
                <a:path w="11573510" h="1524000">
                  <a:moveTo>
                    <a:pt x="11420856" y="0"/>
                  </a:moveTo>
                  <a:lnTo>
                    <a:pt x="152400" y="0"/>
                  </a:ln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0" y="1371600"/>
                  </a:lnTo>
                  <a:lnTo>
                    <a:pt x="7769" y="1419782"/>
                  </a:lnTo>
                  <a:lnTo>
                    <a:pt x="29405" y="1461619"/>
                  </a:lnTo>
                  <a:lnTo>
                    <a:pt x="62396" y="1494605"/>
                  </a:lnTo>
                  <a:lnTo>
                    <a:pt x="104231" y="1516233"/>
                  </a:lnTo>
                  <a:lnTo>
                    <a:pt x="152400" y="1524000"/>
                  </a:lnTo>
                  <a:lnTo>
                    <a:pt x="11420856" y="1524000"/>
                  </a:lnTo>
                  <a:lnTo>
                    <a:pt x="11469038" y="1516233"/>
                  </a:lnTo>
                  <a:lnTo>
                    <a:pt x="11510875" y="1494605"/>
                  </a:lnTo>
                  <a:lnTo>
                    <a:pt x="11543861" y="1461619"/>
                  </a:lnTo>
                  <a:lnTo>
                    <a:pt x="11565489" y="1419782"/>
                  </a:lnTo>
                  <a:lnTo>
                    <a:pt x="11573256" y="1371600"/>
                  </a:lnTo>
                  <a:lnTo>
                    <a:pt x="11573256" y="152400"/>
                  </a:lnTo>
                  <a:lnTo>
                    <a:pt x="11565489" y="104217"/>
                  </a:lnTo>
                  <a:lnTo>
                    <a:pt x="11543861" y="62380"/>
                  </a:lnTo>
                  <a:lnTo>
                    <a:pt x="11510875" y="29394"/>
                  </a:lnTo>
                  <a:lnTo>
                    <a:pt x="11469038" y="7766"/>
                  </a:lnTo>
                  <a:lnTo>
                    <a:pt x="11420856" y="0"/>
                  </a:lnTo>
                  <a:close/>
                </a:path>
              </a:pathLst>
            </a:custGeom>
            <a:solidFill>
              <a:srgbClr val="DBD0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7989" y="3508315"/>
              <a:ext cx="377190" cy="414655"/>
            </a:xfrm>
            <a:custGeom>
              <a:avLst/>
              <a:gdLst/>
              <a:ahLst/>
              <a:cxnLst/>
              <a:rect l="l" t="t" r="r" b="b"/>
              <a:pathLst>
                <a:path w="377190" h="414654">
                  <a:moveTo>
                    <a:pt x="25897" y="0"/>
                  </a:moveTo>
                  <a:lnTo>
                    <a:pt x="15660" y="1983"/>
                  </a:lnTo>
                  <a:lnTo>
                    <a:pt x="7445" y="7449"/>
                  </a:lnTo>
                  <a:lnTo>
                    <a:pt x="1982" y="15668"/>
                  </a:lnTo>
                  <a:lnTo>
                    <a:pt x="0" y="25912"/>
                  </a:lnTo>
                  <a:lnTo>
                    <a:pt x="0" y="414595"/>
                  </a:lnTo>
                  <a:lnTo>
                    <a:pt x="51795" y="414595"/>
                  </a:lnTo>
                  <a:lnTo>
                    <a:pt x="51795" y="328221"/>
                  </a:lnTo>
                  <a:lnTo>
                    <a:pt x="255909" y="328221"/>
                  </a:lnTo>
                  <a:lnTo>
                    <a:pt x="307734" y="276396"/>
                  </a:lnTo>
                  <a:lnTo>
                    <a:pt x="51795" y="276396"/>
                  </a:lnTo>
                  <a:lnTo>
                    <a:pt x="51795" y="241847"/>
                  </a:lnTo>
                  <a:lnTo>
                    <a:pt x="342285" y="241847"/>
                  </a:lnTo>
                  <a:lnTo>
                    <a:pt x="376835" y="207297"/>
                  </a:lnTo>
                  <a:lnTo>
                    <a:pt x="94095" y="207297"/>
                  </a:lnTo>
                  <a:lnTo>
                    <a:pt x="86326" y="199524"/>
                  </a:lnTo>
                  <a:lnTo>
                    <a:pt x="86326" y="190022"/>
                  </a:lnTo>
                  <a:lnTo>
                    <a:pt x="51795" y="190022"/>
                  </a:lnTo>
                  <a:lnTo>
                    <a:pt x="51795" y="25912"/>
                  </a:lnTo>
                  <a:lnTo>
                    <a:pt x="49813" y="15668"/>
                  </a:lnTo>
                  <a:lnTo>
                    <a:pt x="44350" y="7449"/>
                  </a:lnTo>
                  <a:lnTo>
                    <a:pt x="36135" y="1983"/>
                  </a:lnTo>
                  <a:lnTo>
                    <a:pt x="25897" y="0"/>
                  </a:lnTo>
                  <a:close/>
                </a:path>
                <a:path w="377190" h="414654">
                  <a:moveTo>
                    <a:pt x="246838" y="172748"/>
                  </a:moveTo>
                  <a:lnTo>
                    <a:pt x="208046" y="172748"/>
                  </a:lnTo>
                  <a:lnTo>
                    <a:pt x="215816" y="180521"/>
                  </a:lnTo>
                  <a:lnTo>
                    <a:pt x="215816" y="199524"/>
                  </a:lnTo>
                  <a:lnTo>
                    <a:pt x="208046" y="207297"/>
                  </a:lnTo>
                  <a:lnTo>
                    <a:pt x="246893" y="207297"/>
                  </a:lnTo>
                  <a:lnTo>
                    <a:pt x="248620" y="202115"/>
                  </a:lnTo>
                  <a:lnTo>
                    <a:pt x="250346" y="196069"/>
                  </a:lnTo>
                  <a:lnTo>
                    <a:pt x="250346" y="190022"/>
                  </a:lnTo>
                  <a:lnTo>
                    <a:pt x="246838" y="172748"/>
                  </a:lnTo>
                  <a:close/>
                </a:path>
                <a:path w="377190" h="414654">
                  <a:moveTo>
                    <a:pt x="198551" y="138198"/>
                  </a:moveTo>
                  <a:lnTo>
                    <a:pt x="103591" y="138198"/>
                  </a:lnTo>
                  <a:lnTo>
                    <a:pt x="67010" y="153421"/>
                  </a:lnTo>
                  <a:lnTo>
                    <a:pt x="51795" y="190022"/>
                  </a:lnTo>
                  <a:lnTo>
                    <a:pt x="86326" y="190022"/>
                  </a:lnTo>
                  <a:lnTo>
                    <a:pt x="86326" y="180521"/>
                  </a:lnTo>
                  <a:lnTo>
                    <a:pt x="94095" y="172748"/>
                  </a:lnTo>
                  <a:lnTo>
                    <a:pt x="246838" y="172748"/>
                  </a:lnTo>
                  <a:lnTo>
                    <a:pt x="246259" y="169900"/>
                  </a:lnTo>
                  <a:lnTo>
                    <a:pt x="235131" y="153421"/>
                  </a:lnTo>
                  <a:lnTo>
                    <a:pt x="218662" y="142287"/>
                  </a:lnTo>
                  <a:lnTo>
                    <a:pt x="198551" y="138198"/>
                  </a:lnTo>
                  <a:close/>
                </a:path>
              </a:pathLst>
            </a:custGeom>
            <a:solidFill>
              <a:srgbClr val="8F4F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87989" y="3508315"/>
              <a:ext cx="377190" cy="414655"/>
            </a:xfrm>
            <a:custGeom>
              <a:avLst/>
              <a:gdLst/>
              <a:ahLst/>
              <a:cxnLst/>
              <a:rect l="l" t="t" r="r" b="b"/>
              <a:pathLst>
                <a:path w="377190" h="414654">
                  <a:moveTo>
                    <a:pt x="376835" y="207297"/>
                  </a:moveTo>
                  <a:lnTo>
                    <a:pt x="246893" y="207297"/>
                  </a:lnTo>
                  <a:lnTo>
                    <a:pt x="248620" y="202115"/>
                  </a:lnTo>
                  <a:lnTo>
                    <a:pt x="250346" y="196069"/>
                  </a:lnTo>
                  <a:lnTo>
                    <a:pt x="235131" y="153421"/>
                  </a:lnTo>
                  <a:lnTo>
                    <a:pt x="198551" y="138198"/>
                  </a:lnTo>
                  <a:lnTo>
                    <a:pt x="103591" y="138198"/>
                  </a:lnTo>
                  <a:lnTo>
                    <a:pt x="83480" y="142287"/>
                  </a:lnTo>
                  <a:lnTo>
                    <a:pt x="67010" y="153421"/>
                  </a:lnTo>
                  <a:lnTo>
                    <a:pt x="55882" y="169900"/>
                  </a:lnTo>
                  <a:lnTo>
                    <a:pt x="51795" y="190022"/>
                  </a:lnTo>
                  <a:lnTo>
                    <a:pt x="51795" y="25912"/>
                  </a:lnTo>
                  <a:lnTo>
                    <a:pt x="49813" y="15668"/>
                  </a:lnTo>
                  <a:lnTo>
                    <a:pt x="44350" y="7449"/>
                  </a:lnTo>
                  <a:lnTo>
                    <a:pt x="36135" y="1983"/>
                  </a:lnTo>
                  <a:lnTo>
                    <a:pt x="25897" y="0"/>
                  </a:lnTo>
                  <a:lnTo>
                    <a:pt x="15660" y="1983"/>
                  </a:lnTo>
                  <a:lnTo>
                    <a:pt x="7445" y="7449"/>
                  </a:lnTo>
                  <a:lnTo>
                    <a:pt x="1982" y="15668"/>
                  </a:lnTo>
                  <a:lnTo>
                    <a:pt x="0" y="25912"/>
                  </a:lnTo>
                  <a:lnTo>
                    <a:pt x="0" y="414595"/>
                  </a:lnTo>
                  <a:lnTo>
                    <a:pt x="51795" y="414595"/>
                  </a:lnTo>
                  <a:lnTo>
                    <a:pt x="51795" y="328221"/>
                  </a:lnTo>
                  <a:lnTo>
                    <a:pt x="255909" y="328221"/>
                  </a:lnTo>
                </a:path>
                <a:path w="377190" h="414654">
                  <a:moveTo>
                    <a:pt x="103591" y="172748"/>
                  </a:moveTo>
                  <a:lnTo>
                    <a:pt x="198551" y="172748"/>
                  </a:lnTo>
                  <a:lnTo>
                    <a:pt x="215816" y="199524"/>
                  </a:lnTo>
                  <a:lnTo>
                    <a:pt x="208046" y="207297"/>
                  </a:lnTo>
                  <a:lnTo>
                    <a:pt x="198551" y="207297"/>
                  </a:lnTo>
                  <a:lnTo>
                    <a:pt x="103591" y="207297"/>
                  </a:lnTo>
                  <a:lnTo>
                    <a:pt x="94095" y="207297"/>
                  </a:lnTo>
                  <a:lnTo>
                    <a:pt x="86326" y="199524"/>
                  </a:lnTo>
                  <a:lnTo>
                    <a:pt x="86326" y="190022"/>
                  </a:lnTo>
                  <a:lnTo>
                    <a:pt x="86326" y="180521"/>
                  </a:lnTo>
                  <a:lnTo>
                    <a:pt x="94095" y="172748"/>
                  </a:lnTo>
                  <a:lnTo>
                    <a:pt x="103591" y="172748"/>
                  </a:lnTo>
                </a:path>
                <a:path w="377190" h="414654">
                  <a:moveTo>
                    <a:pt x="51795" y="276396"/>
                  </a:moveTo>
                  <a:lnTo>
                    <a:pt x="51795" y="241847"/>
                  </a:lnTo>
                  <a:lnTo>
                    <a:pt x="342285" y="241847"/>
                  </a:lnTo>
                </a:path>
                <a:path w="377190" h="414654">
                  <a:moveTo>
                    <a:pt x="307734" y="276396"/>
                  </a:moveTo>
                  <a:lnTo>
                    <a:pt x="51795" y="276396"/>
                  </a:lnTo>
                </a:path>
              </a:pathLst>
            </a:custGeom>
            <a:ln w="10074">
              <a:solidFill>
                <a:srgbClr val="8F4F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7344" y="3294888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0" y="838200"/>
                  </a:moveTo>
                  <a:lnTo>
                    <a:pt x="838200" y="838200"/>
                  </a:lnTo>
                  <a:lnTo>
                    <a:pt x="838200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95525" y="3107512"/>
            <a:ext cx="9159240" cy="119443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65"/>
              </a:spcBef>
              <a:buFont typeface="Tahoma"/>
              <a:buChar char="•"/>
              <a:tabLst>
                <a:tab pos="194310" algn="l"/>
              </a:tabLst>
            </a:pPr>
            <a:r>
              <a:rPr sz="1900" b="1" spc="-55" dirty="0">
                <a:latin typeface="Tahoma"/>
                <a:cs typeface="Tahoma"/>
              </a:rPr>
              <a:t>Schema </a:t>
            </a:r>
            <a:r>
              <a:rPr sz="1900" b="1" spc="-25" dirty="0">
                <a:latin typeface="Tahoma"/>
                <a:cs typeface="Tahoma"/>
              </a:rPr>
              <a:t>Design: </a:t>
            </a:r>
            <a:r>
              <a:rPr sz="1900" spc="-220" dirty="0">
                <a:latin typeface="Tahoma"/>
                <a:cs typeface="Tahoma"/>
              </a:rPr>
              <a:t>I </a:t>
            </a:r>
            <a:r>
              <a:rPr sz="1900" spc="25" dirty="0">
                <a:latin typeface="Tahoma"/>
                <a:cs typeface="Tahoma"/>
              </a:rPr>
              <a:t>crafted </a:t>
            </a:r>
            <a:r>
              <a:rPr sz="1900" spc="15" dirty="0">
                <a:latin typeface="Tahoma"/>
                <a:cs typeface="Tahoma"/>
              </a:rPr>
              <a:t>a </a:t>
            </a:r>
            <a:r>
              <a:rPr sz="1900" spc="40" dirty="0">
                <a:latin typeface="Tahoma"/>
                <a:cs typeface="Tahoma"/>
              </a:rPr>
              <a:t>schema </a:t>
            </a:r>
            <a:r>
              <a:rPr sz="1900" spc="-10" dirty="0">
                <a:latin typeface="Tahoma"/>
                <a:cs typeface="Tahoma"/>
              </a:rPr>
              <a:t>that </a:t>
            </a:r>
            <a:r>
              <a:rPr sz="1900" spc="25" dirty="0">
                <a:latin typeface="Tahoma"/>
                <a:cs typeface="Tahoma"/>
              </a:rPr>
              <a:t>mirrors </a:t>
            </a:r>
            <a:r>
              <a:rPr sz="1900" spc="30" dirty="0">
                <a:latin typeface="Tahoma"/>
                <a:cs typeface="Tahoma"/>
              </a:rPr>
              <a:t>the </a:t>
            </a:r>
            <a:r>
              <a:rPr sz="1900" spc="50" dirty="0">
                <a:latin typeface="Tahoma"/>
                <a:cs typeface="Tahoma"/>
              </a:rPr>
              <a:t>complexities </a:t>
            </a:r>
            <a:r>
              <a:rPr sz="1900" spc="40" dirty="0">
                <a:latin typeface="Tahoma"/>
                <a:cs typeface="Tahoma"/>
              </a:rPr>
              <a:t>of </a:t>
            </a:r>
            <a:r>
              <a:rPr sz="1900" spc="50" dirty="0">
                <a:latin typeface="Tahoma"/>
                <a:cs typeface="Tahoma"/>
              </a:rPr>
              <a:t>hotel </a:t>
            </a:r>
            <a:r>
              <a:rPr sz="1900" spc="55" dirty="0">
                <a:latin typeface="Tahoma"/>
                <a:cs typeface="Tahoma"/>
              </a:rPr>
              <a:t> </a:t>
            </a:r>
            <a:r>
              <a:rPr sz="1900" spc="35" dirty="0">
                <a:latin typeface="Tahoma"/>
                <a:cs typeface="Tahoma"/>
              </a:rPr>
              <a:t>operations, </a:t>
            </a:r>
            <a:r>
              <a:rPr sz="1900" spc="60" dirty="0">
                <a:latin typeface="Tahoma"/>
                <a:cs typeface="Tahoma"/>
              </a:rPr>
              <a:t>encompassing </a:t>
            </a:r>
            <a:r>
              <a:rPr sz="1900" spc="40" dirty="0">
                <a:latin typeface="Tahoma"/>
                <a:cs typeface="Tahoma"/>
              </a:rPr>
              <a:t>tables </a:t>
            </a:r>
            <a:r>
              <a:rPr sz="1900" spc="25" dirty="0">
                <a:latin typeface="Tahoma"/>
                <a:cs typeface="Tahoma"/>
              </a:rPr>
              <a:t>for </a:t>
            </a:r>
            <a:r>
              <a:rPr sz="1900" spc="10" dirty="0">
                <a:latin typeface="Tahoma"/>
                <a:cs typeface="Tahoma"/>
              </a:rPr>
              <a:t>reservations, </a:t>
            </a:r>
            <a:r>
              <a:rPr sz="1900" spc="15" dirty="0">
                <a:latin typeface="Tahoma"/>
                <a:cs typeface="Tahoma"/>
              </a:rPr>
              <a:t>market </a:t>
            </a:r>
            <a:r>
              <a:rPr sz="1900" spc="30" dirty="0">
                <a:latin typeface="Tahoma"/>
                <a:cs typeface="Tahoma"/>
              </a:rPr>
              <a:t>segments, </a:t>
            </a:r>
            <a:r>
              <a:rPr sz="1900" spc="45" dirty="0">
                <a:latin typeface="Tahoma"/>
                <a:cs typeface="Tahoma"/>
              </a:rPr>
              <a:t>distribution </a:t>
            </a:r>
            <a:r>
              <a:rPr sz="1900" spc="50" dirty="0">
                <a:latin typeface="Tahoma"/>
                <a:cs typeface="Tahoma"/>
              </a:rPr>
              <a:t> </a:t>
            </a:r>
            <a:r>
              <a:rPr sz="1900" spc="20" dirty="0">
                <a:latin typeface="Tahoma"/>
                <a:cs typeface="Tahoma"/>
              </a:rPr>
              <a:t>channels,</a:t>
            </a:r>
            <a:r>
              <a:rPr sz="1900" spc="-150" dirty="0">
                <a:latin typeface="Tahoma"/>
                <a:cs typeface="Tahoma"/>
              </a:rPr>
              <a:t> </a:t>
            </a:r>
            <a:r>
              <a:rPr sz="1900" spc="65" dirty="0">
                <a:latin typeface="Tahoma"/>
                <a:cs typeface="Tahoma"/>
              </a:rPr>
              <a:t>and</a:t>
            </a:r>
            <a:r>
              <a:rPr sz="1900" spc="-105" dirty="0">
                <a:latin typeface="Tahoma"/>
                <a:cs typeface="Tahoma"/>
              </a:rPr>
              <a:t> </a:t>
            </a:r>
            <a:r>
              <a:rPr sz="1900" spc="10" dirty="0">
                <a:latin typeface="Tahoma"/>
                <a:cs typeface="Tahoma"/>
              </a:rPr>
              <a:t>meals,</a:t>
            </a:r>
            <a:r>
              <a:rPr sz="1900" spc="-150" dirty="0">
                <a:latin typeface="Tahoma"/>
                <a:cs typeface="Tahoma"/>
              </a:rPr>
              <a:t> </a:t>
            </a:r>
            <a:r>
              <a:rPr sz="1900" spc="70" dirty="0">
                <a:latin typeface="Tahoma"/>
                <a:cs typeface="Tahoma"/>
              </a:rPr>
              <a:t>complete</a:t>
            </a:r>
            <a:r>
              <a:rPr sz="1900" spc="-90" dirty="0">
                <a:latin typeface="Tahoma"/>
                <a:cs typeface="Tahoma"/>
              </a:rPr>
              <a:t> </a:t>
            </a:r>
            <a:r>
              <a:rPr sz="1900" spc="10" dirty="0">
                <a:latin typeface="Tahoma"/>
                <a:cs typeface="Tahoma"/>
              </a:rPr>
              <a:t>with</a:t>
            </a:r>
            <a:r>
              <a:rPr sz="1900" spc="-110" dirty="0">
                <a:latin typeface="Tahoma"/>
                <a:cs typeface="Tahoma"/>
              </a:rPr>
              <a:t> </a:t>
            </a:r>
            <a:r>
              <a:rPr sz="1900" spc="30" dirty="0">
                <a:latin typeface="Tahoma"/>
                <a:cs typeface="Tahoma"/>
              </a:rPr>
              <a:t>relational</a:t>
            </a:r>
            <a:r>
              <a:rPr sz="1900" spc="-95" dirty="0">
                <a:latin typeface="Tahoma"/>
                <a:cs typeface="Tahoma"/>
              </a:rPr>
              <a:t> </a:t>
            </a:r>
            <a:r>
              <a:rPr sz="1900" spc="25" dirty="0">
                <a:latin typeface="Tahoma"/>
                <a:cs typeface="Tahoma"/>
              </a:rPr>
              <a:t>integrity</a:t>
            </a:r>
            <a:r>
              <a:rPr sz="1900" spc="-110" dirty="0">
                <a:latin typeface="Tahoma"/>
                <a:cs typeface="Tahoma"/>
              </a:rPr>
              <a:t> </a:t>
            </a:r>
            <a:r>
              <a:rPr sz="1900" spc="45" dirty="0">
                <a:latin typeface="Tahoma"/>
                <a:cs typeface="Tahoma"/>
              </a:rPr>
              <a:t>through</a:t>
            </a:r>
            <a:r>
              <a:rPr sz="1900" spc="-110" dirty="0">
                <a:latin typeface="Tahoma"/>
                <a:cs typeface="Tahoma"/>
              </a:rPr>
              <a:t> </a:t>
            </a:r>
            <a:r>
              <a:rPr sz="1900" spc="35" dirty="0">
                <a:latin typeface="Tahoma"/>
                <a:cs typeface="Tahoma"/>
              </a:rPr>
              <a:t>primary</a:t>
            </a:r>
            <a:r>
              <a:rPr sz="1900" spc="-95" dirty="0">
                <a:latin typeface="Tahoma"/>
                <a:cs typeface="Tahoma"/>
              </a:rPr>
              <a:t> </a:t>
            </a:r>
            <a:r>
              <a:rPr sz="1900" spc="65" dirty="0">
                <a:latin typeface="Tahoma"/>
                <a:cs typeface="Tahoma"/>
              </a:rPr>
              <a:t>and</a:t>
            </a:r>
            <a:r>
              <a:rPr sz="1900" spc="-110" dirty="0">
                <a:latin typeface="Tahoma"/>
                <a:cs typeface="Tahoma"/>
              </a:rPr>
              <a:t> </a:t>
            </a:r>
            <a:r>
              <a:rPr sz="1900" spc="50" dirty="0">
                <a:latin typeface="Tahoma"/>
                <a:cs typeface="Tahoma"/>
              </a:rPr>
              <a:t>foreign </a:t>
            </a:r>
            <a:r>
              <a:rPr sz="1900" spc="-575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keys.</a:t>
            </a:r>
            <a:endParaRPr sz="19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85572" y="4856988"/>
            <a:ext cx="11573510" cy="1525905"/>
            <a:chOff x="385572" y="4856988"/>
            <a:chExt cx="11573510" cy="1525905"/>
          </a:xfrm>
        </p:grpSpPr>
        <p:sp>
          <p:nvSpPr>
            <p:cNvPr id="19" name="object 19"/>
            <p:cNvSpPr/>
            <p:nvPr/>
          </p:nvSpPr>
          <p:spPr>
            <a:xfrm>
              <a:off x="385572" y="4856988"/>
              <a:ext cx="11573510" cy="1525905"/>
            </a:xfrm>
            <a:custGeom>
              <a:avLst/>
              <a:gdLst/>
              <a:ahLst/>
              <a:cxnLst/>
              <a:rect l="l" t="t" r="r" b="b"/>
              <a:pathLst>
                <a:path w="11573510" h="1525904">
                  <a:moveTo>
                    <a:pt x="11420729" y="0"/>
                  </a:moveTo>
                  <a:lnTo>
                    <a:pt x="152552" y="0"/>
                  </a:lnTo>
                  <a:lnTo>
                    <a:pt x="104334" y="7779"/>
                  </a:lnTo>
                  <a:lnTo>
                    <a:pt x="62457" y="29439"/>
                  </a:lnTo>
                  <a:lnTo>
                    <a:pt x="29433" y="62462"/>
                  </a:lnTo>
                  <a:lnTo>
                    <a:pt x="7777" y="104331"/>
                  </a:lnTo>
                  <a:lnTo>
                    <a:pt x="0" y="152526"/>
                  </a:lnTo>
                  <a:lnTo>
                    <a:pt x="0" y="1372971"/>
                  </a:lnTo>
                  <a:lnTo>
                    <a:pt x="7777" y="1421189"/>
                  </a:lnTo>
                  <a:lnTo>
                    <a:pt x="29433" y="1463066"/>
                  </a:lnTo>
                  <a:lnTo>
                    <a:pt x="62457" y="1496090"/>
                  </a:lnTo>
                  <a:lnTo>
                    <a:pt x="104334" y="1517746"/>
                  </a:lnTo>
                  <a:lnTo>
                    <a:pt x="152552" y="1525524"/>
                  </a:lnTo>
                  <a:lnTo>
                    <a:pt x="11420729" y="1525524"/>
                  </a:lnTo>
                  <a:lnTo>
                    <a:pt x="11468924" y="1517746"/>
                  </a:lnTo>
                  <a:lnTo>
                    <a:pt x="11510793" y="1496090"/>
                  </a:lnTo>
                  <a:lnTo>
                    <a:pt x="11543816" y="1463066"/>
                  </a:lnTo>
                  <a:lnTo>
                    <a:pt x="11565476" y="1421189"/>
                  </a:lnTo>
                  <a:lnTo>
                    <a:pt x="11573256" y="1372971"/>
                  </a:lnTo>
                  <a:lnTo>
                    <a:pt x="11573256" y="152526"/>
                  </a:lnTo>
                  <a:lnTo>
                    <a:pt x="11565476" y="104331"/>
                  </a:lnTo>
                  <a:lnTo>
                    <a:pt x="11543816" y="62462"/>
                  </a:lnTo>
                  <a:lnTo>
                    <a:pt x="11510793" y="29439"/>
                  </a:lnTo>
                  <a:lnTo>
                    <a:pt x="11468924" y="7779"/>
                  </a:lnTo>
                  <a:lnTo>
                    <a:pt x="11420729" y="0"/>
                  </a:lnTo>
                  <a:close/>
                </a:path>
              </a:pathLst>
            </a:custGeom>
            <a:solidFill>
              <a:srgbClr val="DBD0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21071" y="5344484"/>
              <a:ext cx="294005" cy="121285"/>
            </a:xfrm>
            <a:custGeom>
              <a:avLst/>
              <a:gdLst/>
              <a:ahLst/>
              <a:cxnLst/>
              <a:rect l="l" t="t" r="r" b="b"/>
              <a:pathLst>
                <a:path w="294005" h="121285">
                  <a:moveTo>
                    <a:pt x="293510" y="0"/>
                  </a:moveTo>
                  <a:lnTo>
                    <a:pt x="0" y="0"/>
                  </a:lnTo>
                  <a:lnTo>
                    <a:pt x="0" y="121142"/>
                  </a:lnTo>
                  <a:lnTo>
                    <a:pt x="293510" y="121142"/>
                  </a:lnTo>
                  <a:lnTo>
                    <a:pt x="293510" y="0"/>
                  </a:lnTo>
                  <a:close/>
                </a:path>
              </a:pathLst>
            </a:custGeom>
            <a:solidFill>
              <a:srgbClr val="8F4F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21071" y="5344484"/>
              <a:ext cx="294005" cy="121285"/>
            </a:xfrm>
            <a:custGeom>
              <a:avLst/>
              <a:gdLst/>
              <a:ahLst/>
              <a:cxnLst/>
              <a:rect l="l" t="t" r="r" b="b"/>
              <a:pathLst>
                <a:path w="294005" h="121285">
                  <a:moveTo>
                    <a:pt x="0" y="121142"/>
                  </a:moveTo>
                  <a:lnTo>
                    <a:pt x="293510" y="121142"/>
                  </a:lnTo>
                  <a:lnTo>
                    <a:pt x="293510" y="0"/>
                  </a:lnTo>
                  <a:lnTo>
                    <a:pt x="0" y="0"/>
                  </a:lnTo>
                  <a:lnTo>
                    <a:pt x="0" y="121142"/>
                  </a:lnTo>
                  <a:close/>
                </a:path>
              </a:pathLst>
            </a:custGeom>
            <a:ln w="10091">
              <a:solidFill>
                <a:srgbClr val="8F4F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008" y="5798053"/>
              <a:ext cx="113675" cy="1139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988" y="5798053"/>
              <a:ext cx="113675" cy="1139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9968" y="5798053"/>
              <a:ext cx="113675" cy="11391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91581" y="5500238"/>
              <a:ext cx="553085" cy="277495"/>
            </a:xfrm>
            <a:custGeom>
              <a:avLst/>
              <a:gdLst/>
              <a:ahLst/>
              <a:cxnLst/>
              <a:rect l="l" t="t" r="r" b="b"/>
              <a:pathLst>
                <a:path w="553085" h="277495">
                  <a:moveTo>
                    <a:pt x="293510" y="0"/>
                  </a:moveTo>
                  <a:lnTo>
                    <a:pt x="258979" y="0"/>
                  </a:lnTo>
                  <a:lnTo>
                    <a:pt x="258979" y="82203"/>
                  </a:lnTo>
                  <a:lnTo>
                    <a:pt x="220132" y="121142"/>
                  </a:lnTo>
                  <a:lnTo>
                    <a:pt x="0" y="121142"/>
                  </a:lnTo>
                  <a:lnTo>
                    <a:pt x="0" y="276897"/>
                  </a:lnTo>
                  <a:lnTo>
                    <a:pt x="34530" y="276897"/>
                  </a:lnTo>
                  <a:lnTo>
                    <a:pt x="34530" y="155754"/>
                  </a:lnTo>
                  <a:lnTo>
                    <a:pt x="250346" y="155754"/>
                  </a:lnTo>
                  <a:lnTo>
                    <a:pt x="233081" y="138448"/>
                  </a:lnTo>
                  <a:lnTo>
                    <a:pt x="276244" y="95183"/>
                  </a:lnTo>
                  <a:lnTo>
                    <a:pt x="306459" y="95183"/>
                  </a:lnTo>
                  <a:lnTo>
                    <a:pt x="293510" y="82203"/>
                  </a:lnTo>
                  <a:lnTo>
                    <a:pt x="293510" y="0"/>
                  </a:lnTo>
                  <a:close/>
                </a:path>
                <a:path w="553085" h="277495">
                  <a:moveTo>
                    <a:pt x="250346" y="155754"/>
                  </a:moveTo>
                  <a:lnTo>
                    <a:pt x="220132" y="155754"/>
                  </a:lnTo>
                  <a:lnTo>
                    <a:pt x="258979" y="194693"/>
                  </a:lnTo>
                  <a:lnTo>
                    <a:pt x="258979" y="276897"/>
                  </a:lnTo>
                  <a:lnTo>
                    <a:pt x="293510" y="276897"/>
                  </a:lnTo>
                  <a:lnTo>
                    <a:pt x="293510" y="194693"/>
                  </a:lnTo>
                  <a:lnTo>
                    <a:pt x="306459" y="181713"/>
                  </a:lnTo>
                  <a:lnTo>
                    <a:pt x="276244" y="181713"/>
                  </a:lnTo>
                  <a:lnTo>
                    <a:pt x="250346" y="155754"/>
                  </a:lnTo>
                  <a:close/>
                </a:path>
                <a:path w="553085" h="277495">
                  <a:moveTo>
                    <a:pt x="552489" y="155754"/>
                  </a:moveTo>
                  <a:lnTo>
                    <a:pt x="517959" y="155754"/>
                  </a:lnTo>
                  <a:lnTo>
                    <a:pt x="517959" y="276897"/>
                  </a:lnTo>
                  <a:lnTo>
                    <a:pt x="552489" y="276897"/>
                  </a:lnTo>
                  <a:lnTo>
                    <a:pt x="552489" y="155754"/>
                  </a:lnTo>
                  <a:close/>
                </a:path>
                <a:path w="553085" h="277495">
                  <a:moveTo>
                    <a:pt x="306459" y="95183"/>
                  </a:moveTo>
                  <a:lnTo>
                    <a:pt x="276244" y="95183"/>
                  </a:lnTo>
                  <a:lnTo>
                    <a:pt x="319408" y="138448"/>
                  </a:lnTo>
                  <a:lnTo>
                    <a:pt x="276244" y="181713"/>
                  </a:lnTo>
                  <a:lnTo>
                    <a:pt x="306459" y="181713"/>
                  </a:lnTo>
                  <a:lnTo>
                    <a:pt x="332357" y="155754"/>
                  </a:lnTo>
                  <a:lnTo>
                    <a:pt x="552489" y="155754"/>
                  </a:lnTo>
                  <a:lnTo>
                    <a:pt x="552489" y="121142"/>
                  </a:lnTo>
                  <a:lnTo>
                    <a:pt x="332357" y="121142"/>
                  </a:lnTo>
                  <a:lnTo>
                    <a:pt x="306459" y="95183"/>
                  </a:lnTo>
                  <a:close/>
                </a:path>
              </a:pathLst>
            </a:custGeom>
            <a:solidFill>
              <a:srgbClr val="8F4F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91581" y="5500238"/>
              <a:ext cx="553085" cy="277495"/>
            </a:xfrm>
            <a:custGeom>
              <a:avLst/>
              <a:gdLst/>
              <a:ahLst/>
              <a:cxnLst/>
              <a:rect l="l" t="t" r="r" b="b"/>
              <a:pathLst>
                <a:path w="553085" h="277495">
                  <a:moveTo>
                    <a:pt x="332357" y="121142"/>
                  </a:moveTo>
                  <a:lnTo>
                    <a:pt x="293510" y="82203"/>
                  </a:lnTo>
                  <a:lnTo>
                    <a:pt x="293510" y="0"/>
                  </a:lnTo>
                  <a:lnTo>
                    <a:pt x="258979" y="0"/>
                  </a:lnTo>
                  <a:lnTo>
                    <a:pt x="258979" y="82203"/>
                  </a:lnTo>
                  <a:lnTo>
                    <a:pt x="220132" y="121142"/>
                  </a:lnTo>
                  <a:lnTo>
                    <a:pt x="0" y="121142"/>
                  </a:lnTo>
                  <a:lnTo>
                    <a:pt x="0" y="276897"/>
                  </a:lnTo>
                  <a:lnTo>
                    <a:pt x="34530" y="276897"/>
                  </a:lnTo>
                  <a:lnTo>
                    <a:pt x="34530" y="155754"/>
                  </a:lnTo>
                  <a:lnTo>
                    <a:pt x="220132" y="155754"/>
                  </a:lnTo>
                  <a:lnTo>
                    <a:pt x="258979" y="194693"/>
                  </a:lnTo>
                  <a:lnTo>
                    <a:pt x="258979" y="276897"/>
                  </a:lnTo>
                  <a:lnTo>
                    <a:pt x="293510" y="276897"/>
                  </a:lnTo>
                  <a:lnTo>
                    <a:pt x="293510" y="194693"/>
                  </a:lnTo>
                  <a:lnTo>
                    <a:pt x="332357" y="155754"/>
                  </a:lnTo>
                  <a:lnTo>
                    <a:pt x="517959" y="155754"/>
                  </a:lnTo>
                  <a:lnTo>
                    <a:pt x="517959" y="276897"/>
                  </a:lnTo>
                  <a:lnTo>
                    <a:pt x="552489" y="276897"/>
                  </a:lnTo>
                  <a:lnTo>
                    <a:pt x="552489" y="121142"/>
                  </a:lnTo>
                  <a:lnTo>
                    <a:pt x="332357" y="121142"/>
                  </a:lnTo>
                  <a:close/>
                </a:path>
                <a:path w="553085" h="277495">
                  <a:moveTo>
                    <a:pt x="276244" y="181713"/>
                  </a:moveTo>
                  <a:lnTo>
                    <a:pt x="233081" y="138448"/>
                  </a:lnTo>
                  <a:lnTo>
                    <a:pt x="276244" y="95183"/>
                  </a:lnTo>
                  <a:lnTo>
                    <a:pt x="319408" y="138448"/>
                  </a:lnTo>
                  <a:lnTo>
                    <a:pt x="276244" y="181713"/>
                  </a:lnTo>
                  <a:close/>
                </a:path>
              </a:pathLst>
            </a:custGeom>
            <a:ln w="10083">
              <a:solidFill>
                <a:srgbClr val="8F4F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7344" y="5199888"/>
              <a:ext cx="838200" cy="840105"/>
            </a:xfrm>
            <a:custGeom>
              <a:avLst/>
              <a:gdLst/>
              <a:ahLst/>
              <a:cxnLst/>
              <a:rect l="l" t="t" r="r" b="b"/>
              <a:pathLst>
                <a:path w="838200" h="840104">
                  <a:moveTo>
                    <a:pt x="0" y="839724"/>
                  </a:moveTo>
                  <a:lnTo>
                    <a:pt x="838200" y="839724"/>
                  </a:lnTo>
                  <a:lnTo>
                    <a:pt x="838200" y="0"/>
                  </a:lnTo>
                  <a:lnTo>
                    <a:pt x="0" y="0"/>
                  </a:lnTo>
                  <a:lnTo>
                    <a:pt x="0" y="8397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295525" y="5160009"/>
            <a:ext cx="9264650" cy="575222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65"/>
              </a:spcBef>
              <a:buChar char="•"/>
              <a:tabLst>
                <a:tab pos="194310" algn="l"/>
              </a:tabLst>
            </a:pPr>
            <a:r>
              <a:rPr sz="1900" b="1" spc="-60" dirty="0">
                <a:latin typeface="Tahoma"/>
                <a:cs typeface="Tahoma"/>
              </a:rPr>
              <a:t>Data </a:t>
            </a:r>
            <a:r>
              <a:rPr sz="1900" b="1" spc="-70" dirty="0">
                <a:latin typeface="Tahoma"/>
                <a:cs typeface="Tahoma"/>
              </a:rPr>
              <a:t>Transformation: </a:t>
            </a:r>
            <a:r>
              <a:rPr sz="1900" spc="20" dirty="0">
                <a:latin typeface="Tahoma"/>
                <a:cs typeface="Tahoma"/>
              </a:rPr>
              <a:t>The </a:t>
            </a:r>
            <a:r>
              <a:rPr sz="1900" spc="95" dirty="0">
                <a:latin typeface="Tahoma"/>
                <a:cs typeface="Tahoma"/>
              </a:rPr>
              <a:t>SQL </a:t>
            </a:r>
            <a:r>
              <a:rPr sz="1900" spc="55" dirty="0">
                <a:latin typeface="Tahoma"/>
                <a:cs typeface="Tahoma"/>
              </a:rPr>
              <a:t>queries </a:t>
            </a:r>
            <a:r>
              <a:rPr sz="1900" spc="40" dirty="0">
                <a:latin typeface="Tahoma"/>
                <a:cs typeface="Tahoma"/>
              </a:rPr>
              <a:t>not </a:t>
            </a:r>
            <a:r>
              <a:rPr sz="1900" spc="45" dirty="0">
                <a:latin typeface="Tahoma"/>
                <a:cs typeface="Tahoma"/>
              </a:rPr>
              <a:t>only </a:t>
            </a:r>
            <a:r>
              <a:rPr sz="1900" spc="60" dirty="0">
                <a:latin typeface="Tahoma"/>
                <a:cs typeface="Tahoma"/>
              </a:rPr>
              <a:t>organized </a:t>
            </a:r>
            <a:r>
              <a:rPr sz="1900" spc="30" dirty="0">
                <a:latin typeface="Tahoma"/>
                <a:cs typeface="Tahoma"/>
              </a:rPr>
              <a:t>the data </a:t>
            </a:r>
            <a:r>
              <a:rPr sz="1900" spc="55" dirty="0">
                <a:latin typeface="Tahoma"/>
                <a:cs typeface="Tahoma"/>
              </a:rPr>
              <a:t>but </a:t>
            </a:r>
            <a:r>
              <a:rPr sz="1900" spc="35" dirty="0">
                <a:latin typeface="Tahoma"/>
                <a:cs typeface="Tahoma"/>
              </a:rPr>
              <a:t>also </a:t>
            </a:r>
            <a:r>
              <a:rPr sz="1900" spc="40" dirty="0">
                <a:latin typeface="Tahoma"/>
                <a:cs typeface="Tahoma"/>
              </a:rPr>
              <a:t> </a:t>
            </a:r>
            <a:r>
              <a:rPr sz="1900" spc="30" dirty="0">
                <a:latin typeface="Tahoma"/>
                <a:cs typeface="Tahoma"/>
              </a:rPr>
              <a:t>transformed</a:t>
            </a:r>
            <a:r>
              <a:rPr sz="1900" spc="-10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it</a:t>
            </a:r>
            <a:r>
              <a:rPr sz="1900" spc="-114" dirty="0">
                <a:latin typeface="Tahoma"/>
                <a:cs typeface="Tahoma"/>
              </a:rPr>
              <a:t> </a:t>
            </a:r>
            <a:r>
              <a:rPr sz="1900" spc="40" dirty="0">
                <a:latin typeface="Tahoma"/>
                <a:cs typeface="Tahoma"/>
              </a:rPr>
              <a:t>into</a:t>
            </a:r>
            <a:r>
              <a:rPr sz="1900" spc="-120" dirty="0">
                <a:latin typeface="Tahoma"/>
                <a:cs typeface="Tahoma"/>
              </a:rPr>
              <a:t> </a:t>
            </a:r>
            <a:r>
              <a:rPr sz="1900" spc="15" dirty="0">
                <a:latin typeface="Tahoma"/>
                <a:cs typeface="Tahoma"/>
              </a:rPr>
              <a:t>a</a:t>
            </a:r>
            <a:r>
              <a:rPr sz="1900" spc="-120" dirty="0">
                <a:latin typeface="Tahoma"/>
                <a:cs typeface="Tahoma"/>
              </a:rPr>
              <a:t> </a:t>
            </a:r>
            <a:r>
              <a:rPr sz="1900" spc="80" dirty="0">
                <a:latin typeface="Tahoma"/>
                <a:cs typeface="Tahoma"/>
              </a:rPr>
              <a:t>CSV</a:t>
            </a:r>
            <a:r>
              <a:rPr sz="1900" spc="-150" dirty="0">
                <a:latin typeface="Tahoma"/>
                <a:cs typeface="Tahoma"/>
              </a:rPr>
              <a:t> </a:t>
            </a:r>
            <a:r>
              <a:rPr sz="1900" spc="30" dirty="0">
                <a:latin typeface="Tahoma"/>
                <a:cs typeface="Tahoma"/>
              </a:rPr>
              <a:t>file</a:t>
            </a:r>
            <a:r>
              <a:rPr sz="1900" spc="-125" dirty="0">
                <a:latin typeface="Tahoma"/>
                <a:cs typeface="Tahoma"/>
              </a:rPr>
              <a:t> </a:t>
            </a:r>
            <a:r>
              <a:rPr sz="1900" spc="20" dirty="0">
                <a:latin typeface="Tahoma"/>
                <a:cs typeface="Tahoma"/>
              </a:rPr>
              <a:t>within</a:t>
            </a:r>
            <a:r>
              <a:rPr sz="1900" spc="-120" dirty="0">
                <a:latin typeface="Tahoma"/>
                <a:cs typeface="Tahoma"/>
              </a:rPr>
              <a:t> </a:t>
            </a:r>
            <a:r>
              <a:rPr sz="1900" spc="45" dirty="0">
                <a:latin typeface="Tahoma"/>
                <a:cs typeface="Tahoma"/>
              </a:rPr>
              <a:t>PostgreSQL</a:t>
            </a:r>
            <a:r>
              <a:rPr lang="en-US" sz="1900" spc="-150" dirty="0">
                <a:latin typeface="Tahoma"/>
                <a:cs typeface="Tahoma"/>
              </a:rPr>
              <a:t>.</a:t>
            </a:r>
            <a:endParaRPr sz="1900" dirty="0">
              <a:latin typeface="Tahoma"/>
              <a:cs typeface="Tahoma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35" dirty="0"/>
              <a:t>5</a:t>
            </a:fld>
            <a:endParaRPr spc="3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C50531-7232-44CB-B078-7C5E979A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36" y="152400"/>
            <a:ext cx="3640328" cy="69723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 Diagram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16DE9EF-A1A6-4461-95FF-17C8CD006B19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14400"/>
            <a:ext cx="9296400" cy="556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313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6317" y="-19251"/>
            <a:ext cx="7579359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6000" u="sng" dirty="0">
                <a:solidFill>
                  <a:schemeClr val="bg1"/>
                </a:solidFill>
              </a:rPr>
              <a:t>Questions</a:t>
            </a:r>
            <a:endParaRPr sz="6000" u="sng" spc="-15"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35" dirty="0"/>
              <a:t>7</a:t>
            </a:fld>
            <a:endParaRPr spc="35" dirty="0"/>
          </a:p>
        </p:txBody>
      </p:sp>
      <p:sp>
        <p:nvSpPr>
          <p:cNvPr id="5" name="object 5"/>
          <p:cNvSpPr txBox="1"/>
          <p:nvPr/>
        </p:nvSpPr>
        <p:spPr>
          <a:xfrm>
            <a:off x="707070" y="2286000"/>
            <a:ext cx="10777855" cy="293670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ts val="2755"/>
              </a:lnSpc>
              <a:spcBef>
                <a:spcPts val="100"/>
              </a:spcBef>
              <a:buAutoNum type="arabicPeriod"/>
              <a:tabLst>
                <a:tab pos="241300" algn="l"/>
              </a:tabLst>
            </a:pPr>
            <a:r>
              <a:rPr lang="en-US" sz="2400" b="1" dirty="0">
                <a:latin typeface="Tahoma"/>
                <a:cs typeface="Tahoma"/>
              </a:rPr>
              <a:t>How many reservations are there in the </a:t>
            </a:r>
            <a:r>
              <a:rPr lang="en-US" sz="2400" b="1" dirty="0" err="1">
                <a:latin typeface="Tahoma"/>
                <a:cs typeface="Tahoma"/>
              </a:rPr>
              <a:t>hotel_data_analysis</a:t>
            </a:r>
            <a:r>
              <a:rPr lang="en-US" sz="2400" b="1" dirty="0">
                <a:latin typeface="Tahoma"/>
                <a:cs typeface="Tahoma"/>
              </a:rPr>
              <a:t>?</a:t>
            </a:r>
          </a:p>
          <a:p>
            <a:pPr marL="469900" indent="-457200">
              <a:lnSpc>
                <a:spcPts val="2755"/>
              </a:lnSpc>
              <a:spcBef>
                <a:spcPts val="100"/>
              </a:spcBef>
              <a:buAutoNum type="arabicPeriod"/>
              <a:tabLst>
                <a:tab pos="241300" algn="l"/>
              </a:tabLst>
            </a:pPr>
            <a:r>
              <a:rPr lang="en-US" sz="2400" b="1" dirty="0">
                <a:latin typeface="Tahoma"/>
                <a:cs typeface="Tahoma"/>
              </a:rPr>
              <a:t>What is the most commonly chosen meal plan type in the </a:t>
            </a:r>
            <a:r>
              <a:rPr lang="en-US" sz="2400" b="1" dirty="0" err="1">
                <a:latin typeface="Tahoma"/>
                <a:cs typeface="Tahoma"/>
              </a:rPr>
              <a:t>hotel_data_analysis</a:t>
            </a:r>
            <a:r>
              <a:rPr lang="en-US" sz="2400" b="1" dirty="0">
                <a:latin typeface="Tahoma"/>
                <a:cs typeface="Tahoma"/>
              </a:rPr>
              <a:t> dataset?</a:t>
            </a:r>
          </a:p>
          <a:p>
            <a:pPr marL="469900" indent="-457200">
              <a:lnSpc>
                <a:spcPts val="2755"/>
              </a:lnSpc>
              <a:spcBef>
                <a:spcPts val="100"/>
              </a:spcBef>
              <a:buAutoNum type="arabicPeriod"/>
              <a:tabLst>
                <a:tab pos="241300" algn="l"/>
              </a:tabLst>
            </a:pPr>
            <a:r>
              <a:rPr lang="en-US" sz="2400" b="1" dirty="0">
                <a:latin typeface="Tahoma"/>
                <a:cs typeface="Tahoma"/>
              </a:rPr>
              <a:t>What is the most frequently reserved room type in the </a:t>
            </a:r>
            <a:r>
              <a:rPr lang="en-US" sz="2400" b="1" dirty="0" err="1">
                <a:latin typeface="Tahoma"/>
                <a:cs typeface="Tahoma"/>
              </a:rPr>
              <a:t>hotel_data_analysis</a:t>
            </a:r>
            <a:r>
              <a:rPr lang="en-US" sz="2400" b="1" dirty="0">
                <a:latin typeface="Tahoma"/>
                <a:cs typeface="Tahoma"/>
              </a:rPr>
              <a:t> dataset?</a:t>
            </a:r>
          </a:p>
          <a:p>
            <a:pPr marL="469900" indent="-457200">
              <a:lnSpc>
                <a:spcPts val="2755"/>
              </a:lnSpc>
              <a:spcBef>
                <a:spcPts val="100"/>
              </a:spcBef>
              <a:buAutoNum type="arabicPeriod"/>
              <a:tabLst>
                <a:tab pos="241300" algn="l"/>
              </a:tabLst>
            </a:pPr>
            <a:r>
              <a:rPr lang="en-US" sz="2400" b="1" dirty="0">
                <a:latin typeface="Tahoma"/>
                <a:cs typeface="Tahoma"/>
              </a:rPr>
              <a:t>How many reservations where made in the year 2018 according to the </a:t>
            </a:r>
            <a:r>
              <a:rPr lang="en-US" sz="2400" b="1" dirty="0" err="1">
                <a:latin typeface="Tahoma"/>
                <a:cs typeface="Tahoma"/>
              </a:rPr>
              <a:t>hotel_data_analysis</a:t>
            </a:r>
            <a:r>
              <a:rPr lang="en-US" sz="2400" b="1" dirty="0">
                <a:latin typeface="Tahoma"/>
                <a:cs typeface="Tahoma"/>
              </a:rPr>
              <a:t> dataset?</a:t>
            </a:r>
          </a:p>
          <a:p>
            <a:pPr marL="469900" indent="-457200">
              <a:lnSpc>
                <a:spcPts val="2755"/>
              </a:lnSpc>
              <a:spcBef>
                <a:spcPts val="100"/>
              </a:spcBef>
              <a:buAutoNum type="arabicPeriod"/>
              <a:tabLst>
                <a:tab pos="241300" algn="l"/>
              </a:tabLst>
            </a:pPr>
            <a:endParaRPr sz="2400" b="1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19653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664315" y="6471105"/>
            <a:ext cx="231775" cy="18859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35" dirty="0"/>
              <a:t>8</a:t>
            </a:fld>
            <a:endParaRPr spc="35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9F23925-A31A-4A36-9246-B46986AC2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680" y="6232572"/>
            <a:ext cx="7035800" cy="665660"/>
          </a:xfrm>
        </p:spPr>
        <p:txBody>
          <a:bodyPr/>
          <a:lstStyle/>
          <a:p>
            <a:r>
              <a:rPr lang="en-US" sz="3200" dirty="0">
                <a:solidFill>
                  <a:srgbClr val="FFFF00"/>
                </a:solidFill>
                <a:highlight>
                  <a:srgbClr val="800000"/>
                </a:highlight>
              </a:rPr>
              <a:t>Source code using PostgreSQL</a:t>
            </a:r>
            <a:r>
              <a:rPr lang="en-US" sz="4000" dirty="0">
                <a:solidFill>
                  <a:srgbClr val="FFFF00"/>
                </a:solidFill>
                <a:highlight>
                  <a:srgbClr val="800000"/>
                </a:highlight>
              </a:rPr>
              <a:t> </a:t>
            </a:r>
            <a:endParaRPr lang="en-GB" sz="4000" dirty="0">
              <a:solidFill>
                <a:srgbClr val="FFFF00"/>
              </a:solidFill>
              <a:highlight>
                <a:srgbClr val="800000"/>
              </a:highligh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51BBD9-714B-424E-949C-A9CCEB2A2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640" y="6115744"/>
            <a:ext cx="1590040" cy="742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C25E0B-7E62-4367-A584-98695F6894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" t="-4689" r="38484" b="21882"/>
          <a:stretch/>
        </p:blipFill>
        <p:spPr>
          <a:xfrm>
            <a:off x="-10160" y="-152400"/>
            <a:ext cx="3962400" cy="3133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0FE2D6-A745-4C27-827F-22A587EE23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875" b="22370"/>
          <a:stretch/>
        </p:blipFill>
        <p:spPr>
          <a:xfrm>
            <a:off x="3951883" y="0"/>
            <a:ext cx="4176408" cy="2980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94AD74-5D9E-4A85-9ABE-88A594EC8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933" y="-1"/>
            <a:ext cx="4053907" cy="2980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41F7D8-0CE0-424C-B5E9-66495761A2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267"/>
          <a:stretch/>
        </p:blipFill>
        <p:spPr>
          <a:xfrm>
            <a:off x="6553200" y="3632722"/>
            <a:ext cx="4053907" cy="2454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F76D89-3161-43FA-8761-918C1FC3121D}"/>
              </a:ext>
            </a:extLst>
          </p:cNvPr>
          <p:cNvSpPr txBox="1"/>
          <p:nvPr/>
        </p:nvSpPr>
        <p:spPr>
          <a:xfrm>
            <a:off x="1143000" y="308300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spc="-100" dirty="0">
                <a:highlight>
                  <a:srgbClr val="00FF00"/>
                </a:highlight>
                <a:latin typeface="Tahoma"/>
                <a:cs typeface="Tahoma"/>
              </a:rPr>
              <a:t>Total </a:t>
            </a:r>
            <a:r>
              <a:rPr lang="en-GB" sz="1800" b="1" spc="-70" dirty="0">
                <a:highlight>
                  <a:srgbClr val="00FF00"/>
                </a:highlight>
                <a:latin typeface="Tahoma"/>
                <a:cs typeface="Tahoma"/>
              </a:rPr>
              <a:t>Reservations</a:t>
            </a:r>
            <a:endParaRPr lang="en-GB" dirty="0">
              <a:highlight>
                <a:srgbClr val="00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C64FE3-FAD8-4B24-8DAD-B532957326A8}"/>
              </a:ext>
            </a:extLst>
          </p:cNvPr>
          <p:cNvSpPr txBox="1"/>
          <p:nvPr/>
        </p:nvSpPr>
        <p:spPr>
          <a:xfrm>
            <a:off x="5461000" y="3059668"/>
            <a:ext cx="127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spc="-100" dirty="0">
                <a:highlight>
                  <a:srgbClr val="00FF00"/>
                </a:highlight>
                <a:latin typeface="Tahoma"/>
                <a:cs typeface="Tahoma"/>
              </a:rPr>
              <a:t>Meal Plan</a:t>
            </a:r>
            <a:endParaRPr lang="en-GB" dirty="0">
              <a:highlight>
                <a:srgbClr val="00FF00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708690-0A7E-4A4E-A8EE-5F0C68DBCDD8}"/>
              </a:ext>
            </a:extLst>
          </p:cNvPr>
          <p:cNvSpPr txBox="1"/>
          <p:nvPr/>
        </p:nvSpPr>
        <p:spPr>
          <a:xfrm>
            <a:off x="9202437" y="3081496"/>
            <a:ext cx="324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spc="-100" dirty="0">
                <a:highlight>
                  <a:srgbClr val="00FF00"/>
                </a:highlight>
                <a:latin typeface="Tahoma"/>
                <a:cs typeface="Tahoma"/>
              </a:rPr>
              <a:t>C</a:t>
            </a:r>
            <a:r>
              <a:rPr lang="en-GB" b="1" spc="-100" dirty="0" err="1">
                <a:highlight>
                  <a:srgbClr val="00FF00"/>
                </a:highlight>
                <a:latin typeface="Tahoma"/>
                <a:cs typeface="Tahoma"/>
              </a:rPr>
              <a:t>ommon</a:t>
            </a:r>
            <a:r>
              <a:rPr lang="en-GB" b="1" spc="-100" dirty="0">
                <a:highlight>
                  <a:srgbClr val="00FF00"/>
                </a:highlight>
                <a:latin typeface="Tahoma"/>
                <a:cs typeface="Tahoma"/>
              </a:rPr>
              <a:t> Room Reserved</a:t>
            </a:r>
            <a:endParaRPr lang="en-GB" dirty="0">
              <a:highlight>
                <a:srgbClr val="00FF00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0CBD01-4FA3-4B92-BC1A-1DCB4BA316FC}"/>
              </a:ext>
            </a:extLst>
          </p:cNvPr>
          <p:cNvSpPr txBox="1"/>
          <p:nvPr/>
        </p:nvSpPr>
        <p:spPr>
          <a:xfrm>
            <a:off x="2232302" y="4828568"/>
            <a:ext cx="3439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spc="-100" dirty="0">
                <a:highlight>
                  <a:srgbClr val="00FF00"/>
                </a:highlight>
                <a:latin typeface="Tahoma"/>
                <a:cs typeface="Tahoma"/>
              </a:rPr>
              <a:t>R</a:t>
            </a:r>
            <a:r>
              <a:rPr lang="en-GB" b="1" spc="-100" dirty="0" err="1">
                <a:highlight>
                  <a:srgbClr val="00FF00"/>
                </a:highlight>
                <a:latin typeface="Tahoma"/>
                <a:cs typeface="Tahoma"/>
              </a:rPr>
              <a:t>eservation</a:t>
            </a:r>
            <a:r>
              <a:rPr lang="en-GB" b="1" spc="-100" dirty="0">
                <a:highlight>
                  <a:srgbClr val="00FF00"/>
                </a:highlight>
                <a:latin typeface="Tahoma"/>
                <a:cs typeface="Tahoma"/>
              </a:rPr>
              <a:t> made in the year 2018.</a:t>
            </a:r>
            <a:endParaRPr lang="en-GB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48298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5796" y="86148"/>
            <a:ext cx="8340406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u="sng" spc="10" dirty="0">
                <a:solidFill>
                  <a:schemeClr val="bg1"/>
                </a:solidFill>
              </a:rPr>
              <a:t>Interpretation</a:t>
            </a:r>
            <a:r>
              <a:rPr sz="4800" u="sng" spc="-60" dirty="0">
                <a:solidFill>
                  <a:schemeClr val="bg1"/>
                </a:solidFill>
              </a:rPr>
              <a:t> </a:t>
            </a:r>
            <a:r>
              <a:rPr sz="4800" u="sng" dirty="0">
                <a:solidFill>
                  <a:schemeClr val="bg1"/>
                </a:solidFill>
              </a:rPr>
              <a:t>of</a:t>
            </a:r>
            <a:r>
              <a:rPr sz="4800" u="sng" spc="215" dirty="0">
                <a:solidFill>
                  <a:schemeClr val="bg1"/>
                </a:solidFill>
              </a:rPr>
              <a:t> </a:t>
            </a:r>
            <a:r>
              <a:rPr sz="4800" u="sng" spc="-15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3" name="object 3"/>
          <p:cNvSpPr/>
          <p:nvPr/>
        </p:nvSpPr>
        <p:spPr>
          <a:xfrm>
            <a:off x="685800" y="1878834"/>
            <a:ext cx="11348085" cy="448309"/>
          </a:xfrm>
          <a:custGeom>
            <a:avLst/>
            <a:gdLst/>
            <a:ahLst/>
            <a:cxnLst/>
            <a:rect l="l" t="t" r="r" b="b"/>
            <a:pathLst>
              <a:path w="11348085" h="448309">
                <a:moveTo>
                  <a:pt x="11273028" y="0"/>
                </a:moveTo>
                <a:lnTo>
                  <a:pt x="74675" y="0"/>
                </a:lnTo>
                <a:lnTo>
                  <a:pt x="45605" y="5863"/>
                </a:lnTo>
                <a:lnTo>
                  <a:pt x="21869" y="21859"/>
                </a:lnTo>
                <a:lnTo>
                  <a:pt x="5867" y="45594"/>
                </a:lnTo>
                <a:lnTo>
                  <a:pt x="0" y="74675"/>
                </a:lnTo>
                <a:lnTo>
                  <a:pt x="0" y="373379"/>
                </a:lnTo>
                <a:lnTo>
                  <a:pt x="5867" y="402461"/>
                </a:lnTo>
                <a:lnTo>
                  <a:pt x="21869" y="426196"/>
                </a:lnTo>
                <a:lnTo>
                  <a:pt x="45605" y="442192"/>
                </a:lnTo>
                <a:lnTo>
                  <a:pt x="74675" y="448055"/>
                </a:lnTo>
                <a:lnTo>
                  <a:pt x="11273028" y="448055"/>
                </a:lnTo>
                <a:lnTo>
                  <a:pt x="11302109" y="442192"/>
                </a:lnTo>
                <a:lnTo>
                  <a:pt x="11325844" y="426196"/>
                </a:lnTo>
                <a:lnTo>
                  <a:pt x="11341840" y="402461"/>
                </a:lnTo>
                <a:lnTo>
                  <a:pt x="11347704" y="373379"/>
                </a:lnTo>
                <a:lnTo>
                  <a:pt x="11347704" y="74675"/>
                </a:lnTo>
                <a:lnTo>
                  <a:pt x="11341840" y="45594"/>
                </a:lnTo>
                <a:lnTo>
                  <a:pt x="11325844" y="21859"/>
                </a:lnTo>
                <a:lnTo>
                  <a:pt x="11302109" y="5863"/>
                </a:lnTo>
                <a:lnTo>
                  <a:pt x="11273028" y="0"/>
                </a:lnTo>
                <a:close/>
              </a:path>
            </a:pathLst>
          </a:custGeom>
          <a:solidFill>
            <a:srgbClr val="8F4F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3280" y="1861436"/>
            <a:ext cx="6182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solidFill>
                  <a:srgbClr val="FFFFFF"/>
                </a:solidFill>
                <a:latin typeface="Tahoma"/>
                <a:cs typeface="Tahoma"/>
              </a:rPr>
              <a:t>Detailed</a:t>
            </a:r>
            <a:r>
              <a:rPr sz="280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30" dirty="0">
                <a:solidFill>
                  <a:srgbClr val="FFFFFF"/>
                </a:solidFill>
                <a:latin typeface="Tahoma"/>
                <a:cs typeface="Tahoma"/>
              </a:rPr>
              <a:t>Hote</a:t>
            </a:r>
            <a:r>
              <a:rPr sz="2800" b="1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80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800" b="1" spc="-65" dirty="0">
                <a:solidFill>
                  <a:srgbClr val="FFFFFF"/>
                </a:solidFill>
                <a:latin typeface="Tahoma"/>
                <a:cs typeface="Tahoma"/>
              </a:rPr>
              <a:t>eserv</a:t>
            </a:r>
            <a:r>
              <a:rPr sz="2800" b="1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800" b="1" spc="-45" dirty="0">
                <a:solidFill>
                  <a:srgbClr val="FFFFFF"/>
                </a:solidFill>
                <a:latin typeface="Tahoma"/>
                <a:cs typeface="Tahoma"/>
              </a:rPr>
              <a:t>tio</a:t>
            </a:r>
            <a:r>
              <a:rPr sz="2800" b="1" spc="-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800" b="1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800" b="1" spc="-60" dirty="0">
                <a:solidFill>
                  <a:srgbClr val="FFFFFF"/>
                </a:solidFill>
                <a:latin typeface="Tahoma"/>
                <a:cs typeface="Tahoma"/>
              </a:rPr>
              <a:t>lysis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35" dirty="0"/>
              <a:t>9</a:t>
            </a:fld>
            <a:endParaRPr spc="35" dirty="0"/>
          </a:p>
        </p:txBody>
      </p:sp>
      <p:sp>
        <p:nvSpPr>
          <p:cNvPr id="5" name="object 5"/>
          <p:cNvSpPr txBox="1"/>
          <p:nvPr/>
        </p:nvSpPr>
        <p:spPr>
          <a:xfrm>
            <a:off x="707072" y="2743200"/>
            <a:ext cx="10777855" cy="329577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55"/>
              </a:lnSpc>
              <a:spcBef>
                <a:spcPts val="100"/>
              </a:spcBef>
              <a:buFont typeface="Tahoma"/>
              <a:buChar char="•"/>
              <a:tabLst>
                <a:tab pos="241300" algn="l"/>
              </a:tabLst>
            </a:pPr>
            <a:r>
              <a:rPr sz="2400" b="1" spc="-100" dirty="0">
                <a:latin typeface="Tahoma"/>
                <a:cs typeface="Tahoma"/>
              </a:rPr>
              <a:t>Total </a:t>
            </a:r>
            <a:r>
              <a:rPr sz="2400" b="1" spc="-70" dirty="0">
                <a:latin typeface="Tahoma"/>
                <a:cs typeface="Tahoma"/>
              </a:rPr>
              <a:t>Reservations: </a:t>
            </a:r>
            <a:r>
              <a:rPr sz="2400" spc="240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robust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45" dirty="0">
                <a:latin typeface="Tahoma"/>
                <a:cs typeface="Tahoma"/>
              </a:rPr>
              <a:t>figure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of</a:t>
            </a:r>
            <a:r>
              <a:rPr sz="2400" spc="-80" dirty="0">
                <a:latin typeface="Tahoma"/>
                <a:cs typeface="Tahoma"/>
              </a:rPr>
              <a:t> </a:t>
            </a:r>
            <a:r>
              <a:rPr lang="en-US" sz="2400" b="1" spc="10" dirty="0">
                <a:latin typeface="Tahoma"/>
                <a:cs typeface="Tahoma"/>
              </a:rPr>
              <a:t>700</a:t>
            </a:r>
            <a:r>
              <a:rPr sz="2400" b="1" spc="-80" dirty="0">
                <a:latin typeface="Tahoma"/>
                <a:cs typeface="Tahoma"/>
              </a:rPr>
              <a:t> </a:t>
            </a:r>
            <a:r>
              <a:rPr sz="2400" spc="100" dirty="0">
                <a:latin typeface="Tahoma"/>
                <a:cs typeface="Tahoma"/>
              </a:rPr>
              <a:t>bookings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55" dirty="0">
                <a:latin typeface="Tahoma"/>
                <a:cs typeface="Tahoma"/>
              </a:rPr>
              <a:t>indicates</a:t>
            </a:r>
            <a:r>
              <a:rPr sz="2400" spc="-135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strong</a:t>
            </a:r>
            <a:endParaRPr sz="2400" dirty="0">
              <a:latin typeface="Tahoma"/>
              <a:cs typeface="Tahoma"/>
            </a:endParaRPr>
          </a:p>
          <a:p>
            <a:pPr marL="241300">
              <a:lnSpc>
                <a:spcPts val="2755"/>
              </a:lnSpc>
            </a:pPr>
            <a:r>
              <a:rPr sz="2400" spc="25" dirty="0">
                <a:latin typeface="Tahoma"/>
                <a:cs typeface="Tahoma"/>
              </a:rPr>
              <a:t>market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80" dirty="0">
                <a:latin typeface="Tahoma"/>
                <a:cs typeface="Tahoma"/>
              </a:rPr>
              <a:t>demand.</a:t>
            </a:r>
            <a:endParaRPr sz="2400" dirty="0">
              <a:latin typeface="Tahoma"/>
              <a:cs typeface="Tahoma"/>
            </a:endParaRPr>
          </a:p>
          <a:p>
            <a:pPr marL="241300" marR="173990" indent="-228600">
              <a:lnSpc>
                <a:spcPts val="2620"/>
              </a:lnSpc>
              <a:spcBef>
                <a:spcPts val="630"/>
              </a:spcBef>
              <a:buFont typeface="Tahoma"/>
              <a:buChar char="•"/>
              <a:tabLst>
                <a:tab pos="241300" algn="l"/>
              </a:tabLst>
            </a:pPr>
            <a:r>
              <a:rPr lang="en-US" sz="2400" b="1" spc="-80" dirty="0">
                <a:latin typeface="Tahoma"/>
                <a:cs typeface="Tahoma"/>
              </a:rPr>
              <a:t>Meal Plan</a:t>
            </a:r>
            <a:r>
              <a:rPr sz="2400" b="1" spc="-30" dirty="0">
                <a:latin typeface="Tahoma"/>
                <a:cs typeface="Tahoma"/>
              </a:rPr>
              <a:t>:</a:t>
            </a:r>
            <a:r>
              <a:rPr lang="en-GB" sz="2400" b="1" spc="-85" dirty="0">
                <a:latin typeface="Tahoma"/>
                <a:cs typeface="Tahoma"/>
              </a:rPr>
              <a:t> </a:t>
            </a:r>
            <a:r>
              <a:rPr lang="en-GB" sz="2400" spc="85" dirty="0">
                <a:latin typeface="Tahoma"/>
                <a:cs typeface="Tahoma"/>
              </a:rPr>
              <a:t>Popular meal plan among guest is</a:t>
            </a:r>
            <a:r>
              <a:rPr lang="en-GB" sz="2400" spc="-130" dirty="0">
                <a:latin typeface="Tahoma"/>
                <a:cs typeface="Tahoma"/>
              </a:rPr>
              <a:t> </a:t>
            </a:r>
            <a:r>
              <a:rPr lang="en-GB" sz="2400" b="1" spc="10" dirty="0">
                <a:latin typeface="Tahoma"/>
                <a:cs typeface="Tahoma"/>
              </a:rPr>
              <a:t>Meal Plan 1</a:t>
            </a:r>
            <a:r>
              <a:rPr lang="en-GB" sz="2400" spc="15" dirty="0">
                <a:latin typeface="Tahoma"/>
                <a:cs typeface="Tahoma"/>
              </a:rPr>
              <a:t>,</a:t>
            </a:r>
            <a:r>
              <a:rPr lang="en-GB" sz="2400" spc="-210" dirty="0">
                <a:latin typeface="Tahoma"/>
                <a:cs typeface="Tahoma"/>
              </a:rPr>
              <a:t> </a:t>
            </a:r>
            <a:r>
              <a:rPr lang="en-US" sz="2400" spc="75" dirty="0">
                <a:latin typeface="Tahoma"/>
                <a:cs typeface="Tahoma"/>
              </a:rPr>
              <a:t>with the highest count of </a:t>
            </a:r>
            <a:r>
              <a:rPr lang="en-US" sz="2400" b="1" spc="75" dirty="0">
                <a:latin typeface="Tahoma"/>
                <a:cs typeface="Tahoma"/>
              </a:rPr>
              <a:t>527</a:t>
            </a:r>
            <a:r>
              <a:rPr lang="en-US" sz="2400" spc="75" dirty="0">
                <a:latin typeface="Tahoma"/>
                <a:cs typeface="Tahoma"/>
              </a:rPr>
              <a:t>.</a:t>
            </a:r>
            <a:endParaRPr sz="2400" dirty="0">
              <a:latin typeface="Tahoma"/>
              <a:cs typeface="Tahoma"/>
            </a:endParaRPr>
          </a:p>
          <a:p>
            <a:pPr marL="241300" marR="5080" indent="-228600">
              <a:lnSpc>
                <a:spcPts val="2620"/>
              </a:lnSpc>
              <a:spcBef>
                <a:spcPts val="580"/>
              </a:spcBef>
              <a:buFont typeface="Tahoma"/>
              <a:buChar char="•"/>
              <a:tabLst>
                <a:tab pos="241300" algn="l"/>
              </a:tabLst>
            </a:pPr>
            <a:r>
              <a:rPr lang="en-US" sz="2400" b="1" spc="-25" dirty="0">
                <a:latin typeface="Tahoma"/>
                <a:cs typeface="Tahoma"/>
              </a:rPr>
              <a:t>Common Room Reserved</a:t>
            </a:r>
            <a:r>
              <a:rPr sz="2400" spc="-40" dirty="0">
                <a:latin typeface="Tahoma"/>
                <a:cs typeface="Tahoma"/>
              </a:rPr>
              <a:t>:</a:t>
            </a:r>
            <a:r>
              <a:rPr sz="2400" spc="-135" dirty="0">
                <a:latin typeface="Tahoma"/>
                <a:cs typeface="Tahoma"/>
              </a:rPr>
              <a:t> </a:t>
            </a:r>
            <a:r>
              <a:rPr lang="en-US" sz="2400" spc="90" dirty="0">
                <a:latin typeface="Tahoma"/>
                <a:cs typeface="Tahoma"/>
              </a:rPr>
              <a:t>The most commonly used reserved room type is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lang="en-US" sz="2400" b="1" spc="10" dirty="0" err="1">
                <a:latin typeface="Tahoma"/>
                <a:cs typeface="Tahoma"/>
              </a:rPr>
              <a:t>Room_Type</a:t>
            </a:r>
            <a:r>
              <a:rPr lang="en-US" sz="2400" b="1" spc="10" dirty="0">
                <a:latin typeface="Tahoma"/>
                <a:cs typeface="Tahoma"/>
              </a:rPr>
              <a:t> 1</a:t>
            </a:r>
            <a:r>
              <a:rPr sz="2400" b="1" spc="-90" dirty="0">
                <a:latin typeface="Tahoma"/>
                <a:cs typeface="Tahoma"/>
              </a:rPr>
              <a:t> </a:t>
            </a:r>
            <a:r>
              <a:rPr lang="en-US" sz="2400" spc="15" dirty="0">
                <a:latin typeface="Tahoma"/>
                <a:cs typeface="Tahoma"/>
              </a:rPr>
              <a:t>with the highest count of 534.</a:t>
            </a:r>
            <a:endParaRPr sz="2400" dirty="0">
              <a:latin typeface="Tahoma"/>
              <a:cs typeface="Tahoma"/>
            </a:endParaRPr>
          </a:p>
          <a:p>
            <a:pPr marL="241300" marR="546100" indent="-228600">
              <a:lnSpc>
                <a:spcPts val="2620"/>
              </a:lnSpc>
              <a:spcBef>
                <a:spcPts val="580"/>
              </a:spcBef>
              <a:buFont typeface="Tahoma"/>
              <a:buChar char="•"/>
              <a:tabLst>
                <a:tab pos="241300" algn="l"/>
              </a:tabLst>
            </a:pPr>
            <a:r>
              <a:rPr lang="en-US" sz="2400" b="1" spc="15" dirty="0">
                <a:latin typeface="Tahoma"/>
                <a:cs typeface="Tahoma"/>
              </a:rPr>
              <a:t>Reservation made in the Year 2018</a:t>
            </a:r>
            <a:r>
              <a:rPr sz="2400" b="1" spc="-25" dirty="0">
                <a:latin typeface="Tahoma"/>
                <a:cs typeface="Tahoma"/>
              </a:rPr>
              <a:t>:</a:t>
            </a:r>
            <a:r>
              <a:rPr sz="2400" b="1" spc="-95" dirty="0">
                <a:latin typeface="Tahoma"/>
                <a:cs typeface="Tahoma"/>
              </a:rPr>
              <a:t> </a:t>
            </a:r>
            <a:r>
              <a:rPr sz="2400" spc="240" dirty="0">
                <a:latin typeface="Tahoma"/>
                <a:cs typeface="Tahoma"/>
              </a:rPr>
              <a:t>A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60" dirty="0">
                <a:latin typeface="Tahoma"/>
                <a:cs typeface="Tahoma"/>
              </a:rPr>
              <a:t>no</a:t>
            </a:r>
            <a:r>
              <a:rPr sz="2400" spc="30" dirty="0">
                <a:latin typeface="Tahoma"/>
                <a:cs typeface="Tahoma"/>
              </a:rPr>
              <a:t>t</a:t>
            </a:r>
            <a:r>
              <a:rPr sz="2400" spc="85" dirty="0">
                <a:latin typeface="Tahoma"/>
                <a:cs typeface="Tahoma"/>
              </a:rPr>
              <a:t>abl</a:t>
            </a:r>
            <a:r>
              <a:rPr sz="2400" spc="110" dirty="0">
                <a:latin typeface="Tahoma"/>
                <a:cs typeface="Tahoma"/>
              </a:rPr>
              <a:t>e</a:t>
            </a:r>
            <a:r>
              <a:rPr sz="2400" spc="-140" dirty="0">
                <a:latin typeface="Tahoma"/>
                <a:cs typeface="Tahoma"/>
              </a:rPr>
              <a:t> </a:t>
            </a:r>
            <a:r>
              <a:rPr lang="en-US" sz="2400" b="1" spc="-140" dirty="0">
                <a:latin typeface="Tahoma"/>
                <a:cs typeface="Tahoma"/>
              </a:rPr>
              <a:t>359</a:t>
            </a:r>
            <a:r>
              <a:rPr lang="en-US" sz="2400" spc="-14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r</a:t>
            </a:r>
            <a:r>
              <a:rPr sz="2400" spc="65" dirty="0">
                <a:latin typeface="Tahoma"/>
                <a:cs typeface="Tahoma"/>
              </a:rPr>
              <a:t>es</a:t>
            </a:r>
            <a:r>
              <a:rPr sz="2400" spc="60" dirty="0">
                <a:latin typeface="Tahoma"/>
                <a:cs typeface="Tahoma"/>
              </a:rPr>
              <a:t>e</a:t>
            </a:r>
            <a:r>
              <a:rPr sz="2400" spc="-5" dirty="0">
                <a:latin typeface="Tahoma"/>
                <a:cs typeface="Tahoma"/>
              </a:rPr>
              <a:t>rv</a:t>
            </a:r>
            <a:r>
              <a:rPr sz="2400" spc="-25" dirty="0">
                <a:latin typeface="Tahoma"/>
                <a:cs typeface="Tahoma"/>
              </a:rPr>
              <a:t>a</a:t>
            </a:r>
            <a:r>
              <a:rPr sz="2400" spc="40" dirty="0">
                <a:latin typeface="Tahoma"/>
                <a:cs typeface="Tahoma"/>
              </a:rPr>
              <a:t>ti</a:t>
            </a:r>
            <a:r>
              <a:rPr sz="2400" spc="70" dirty="0">
                <a:latin typeface="Tahoma"/>
                <a:cs typeface="Tahoma"/>
              </a:rPr>
              <a:t>o</a:t>
            </a:r>
            <a:r>
              <a:rPr sz="2400" spc="20" dirty="0">
                <a:latin typeface="Tahoma"/>
                <a:cs typeface="Tahoma"/>
              </a:rPr>
              <a:t>ns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60" dirty="0">
                <a:latin typeface="Tahoma"/>
                <a:cs typeface="Tahoma"/>
              </a:rPr>
              <a:t>w</a:t>
            </a:r>
            <a:r>
              <a:rPr sz="2400" spc="35" dirty="0">
                <a:latin typeface="Tahoma"/>
                <a:cs typeface="Tahoma"/>
              </a:rPr>
              <a:t>e</a:t>
            </a:r>
            <a:r>
              <a:rPr sz="2400" spc="-55" dirty="0">
                <a:latin typeface="Tahoma"/>
                <a:cs typeface="Tahoma"/>
              </a:rPr>
              <a:t>r</a:t>
            </a:r>
            <a:r>
              <a:rPr sz="2400" spc="105" dirty="0">
                <a:latin typeface="Tahoma"/>
                <a:cs typeface="Tahoma"/>
              </a:rPr>
              <a:t>e</a:t>
            </a:r>
            <a:r>
              <a:rPr lang="en-US" sz="2400" spc="105" dirty="0">
                <a:latin typeface="Tahoma"/>
                <a:cs typeface="Tahoma"/>
              </a:rPr>
              <a:t> made within the range of </a:t>
            </a:r>
            <a:r>
              <a:rPr lang="en-US" sz="2400" b="1" spc="105" dirty="0">
                <a:latin typeface="Tahoma"/>
                <a:cs typeface="Tahoma"/>
              </a:rPr>
              <a:t>1 January, 2018 – 31 December,2018.</a:t>
            </a:r>
            <a:endParaRPr sz="2400" b="1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</TotalTime>
  <Words>557</Words>
  <Application>Microsoft Office PowerPoint</Application>
  <PresentationFormat>Widescreen</PresentationFormat>
  <Paragraphs>63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Tahoma</vt:lpstr>
      <vt:lpstr>Wingdings</vt:lpstr>
      <vt:lpstr>Office Theme</vt:lpstr>
      <vt:lpstr>PowerPoint Presentation</vt:lpstr>
      <vt:lpstr>PowerPoint Presentation</vt:lpstr>
      <vt:lpstr>Introduction</vt:lpstr>
      <vt:lpstr>Data Collection</vt:lpstr>
      <vt:lpstr>Data Management in SQL</vt:lpstr>
      <vt:lpstr>ER Diagram</vt:lpstr>
      <vt:lpstr>Questions</vt:lpstr>
      <vt:lpstr>Source code using PostgreSQL </vt:lpstr>
      <vt:lpstr>Interpretation of Results</vt:lpstr>
      <vt:lpstr>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allan c alex</dc:creator>
  <cp:lastModifiedBy>allan c alex</cp:lastModifiedBy>
  <cp:revision>9</cp:revision>
  <dcterms:created xsi:type="dcterms:W3CDTF">2024-03-04T09:35:49Z</dcterms:created>
  <dcterms:modified xsi:type="dcterms:W3CDTF">2024-03-11T07:12:47Z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2023-12-12T00:00:00Z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2024-03-04T00:00:00Z</vt:filetime>
  </property>
</Properties>
</file>